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06"/>
  </p:notesMasterIdLst>
  <p:sldIdLst>
    <p:sldId id="359" r:id="rId2"/>
    <p:sldId id="379" r:id="rId3"/>
    <p:sldId id="380" r:id="rId4"/>
    <p:sldId id="381" r:id="rId5"/>
    <p:sldId id="382" r:id="rId6"/>
    <p:sldId id="383" r:id="rId7"/>
    <p:sldId id="385" r:id="rId8"/>
    <p:sldId id="386" r:id="rId9"/>
    <p:sldId id="387" r:id="rId10"/>
    <p:sldId id="388" r:id="rId11"/>
    <p:sldId id="389" r:id="rId12"/>
    <p:sldId id="390" r:id="rId13"/>
    <p:sldId id="391" r:id="rId14"/>
    <p:sldId id="392" r:id="rId15"/>
    <p:sldId id="393" r:id="rId16"/>
    <p:sldId id="394" r:id="rId17"/>
    <p:sldId id="257" r:id="rId18"/>
    <p:sldId id="258" r:id="rId19"/>
    <p:sldId id="259" r:id="rId20"/>
    <p:sldId id="260" r:id="rId21"/>
    <p:sldId id="261" r:id="rId22"/>
    <p:sldId id="262" r:id="rId23"/>
    <p:sldId id="263" r:id="rId24"/>
    <p:sldId id="264" r:id="rId25"/>
    <p:sldId id="292" r:id="rId26"/>
    <p:sldId id="288" r:id="rId27"/>
    <p:sldId id="290" r:id="rId28"/>
    <p:sldId id="266" r:id="rId29"/>
    <p:sldId id="282" r:id="rId30"/>
    <p:sldId id="267" r:id="rId31"/>
    <p:sldId id="268" r:id="rId32"/>
    <p:sldId id="269" r:id="rId33"/>
    <p:sldId id="270" r:id="rId34"/>
    <p:sldId id="271" r:id="rId35"/>
    <p:sldId id="272" r:id="rId36"/>
    <p:sldId id="275" r:id="rId37"/>
    <p:sldId id="375" r:id="rId38"/>
    <p:sldId id="376" r:id="rId39"/>
    <p:sldId id="350"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54" r:id="rId59"/>
    <p:sldId id="312" r:id="rId60"/>
    <p:sldId id="313" r:id="rId61"/>
    <p:sldId id="314" r:id="rId62"/>
    <p:sldId id="377" r:id="rId63"/>
    <p:sldId id="315" r:id="rId64"/>
    <p:sldId id="316" r:id="rId65"/>
    <p:sldId id="318" r:id="rId66"/>
    <p:sldId id="355" r:id="rId67"/>
    <p:sldId id="319" r:id="rId68"/>
    <p:sldId id="320" r:id="rId69"/>
    <p:sldId id="321" r:id="rId70"/>
    <p:sldId id="356" r:id="rId71"/>
    <p:sldId id="322" r:id="rId72"/>
    <p:sldId id="378" r:id="rId73"/>
    <p:sldId id="323" r:id="rId74"/>
    <p:sldId id="324" r:id="rId75"/>
    <p:sldId id="357" r:id="rId76"/>
    <p:sldId id="358" r:id="rId77"/>
    <p:sldId id="325" r:id="rId78"/>
    <p:sldId id="326" r:id="rId79"/>
    <p:sldId id="360" r:id="rId80"/>
    <p:sldId id="361" r:id="rId81"/>
    <p:sldId id="332" r:id="rId82"/>
    <p:sldId id="362" r:id="rId83"/>
    <p:sldId id="363" r:id="rId84"/>
    <p:sldId id="364" r:id="rId85"/>
    <p:sldId id="365" r:id="rId86"/>
    <p:sldId id="366" r:id="rId87"/>
    <p:sldId id="367" r:id="rId88"/>
    <p:sldId id="368" r:id="rId89"/>
    <p:sldId id="369" r:id="rId90"/>
    <p:sldId id="370" r:id="rId91"/>
    <p:sldId id="371" r:id="rId92"/>
    <p:sldId id="372" r:id="rId93"/>
    <p:sldId id="373" r:id="rId94"/>
    <p:sldId id="406" r:id="rId95"/>
    <p:sldId id="407" r:id="rId96"/>
    <p:sldId id="405" r:id="rId97"/>
    <p:sldId id="404" r:id="rId98"/>
    <p:sldId id="403" r:id="rId99"/>
    <p:sldId id="410" r:id="rId100"/>
    <p:sldId id="411" r:id="rId101"/>
    <p:sldId id="409" r:id="rId102"/>
    <p:sldId id="408" r:id="rId103"/>
    <p:sldId id="414" r:id="rId104"/>
    <p:sldId id="412" r:id="rId10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59" autoAdjust="0"/>
  </p:normalViewPr>
  <p:slideViewPr>
    <p:cSldViewPr>
      <p:cViewPr>
        <p:scale>
          <a:sx n="71" d="100"/>
          <a:sy n="71" d="100"/>
        </p:scale>
        <p:origin x="-1944"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38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095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6BBE5F42-29DC-4BAA-9D6F-CCA2C6D3829A}"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2B7AB4DE-F030-46DB-BA4D-1D59A617B5EA}" type="slidenum">
              <a:rPr lang="en-US" sz="1200"/>
              <a:pPr algn="r"/>
              <a:t>11</a:t>
            </a:fld>
            <a:endParaRPr lang="en-US" sz="1200"/>
          </a:p>
        </p:txBody>
      </p:sp>
      <p:sp>
        <p:nvSpPr>
          <p:cNvPr id="110595" name="Rectangle 2"/>
          <p:cNvSpPr>
            <a:spLocks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noFill/>
          <a:ln>
            <a:solidFill>
              <a:srgbClr val="000000"/>
            </a:solidFill>
            <a:miter lim="800000"/>
            <a:headEnd/>
            <a:tailEnd/>
          </a:ln>
        </p:spPr>
        <p:txBody>
          <a:bodyPr/>
          <a:lstStyle/>
          <a:p>
            <a:pPr eaLnBrk="1" hangingPunct="1"/>
            <a:endParaRPr lang="ar-JO" smtClean="0">
              <a:latin typeface="Arial" charset="0"/>
              <a:ea typeface="ＭＳ Ｐゴシック" pitchFamily="1"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485523A2-2884-48F7-B28C-F6560F7D0F17}" type="slidenum">
              <a:rPr lang="ar-SA" smtClean="0">
                <a:latin typeface="Arial" charset="0"/>
                <a:cs typeface="Arial" charset="0"/>
              </a:rPr>
              <a:pPr/>
              <a:t>25</a:t>
            </a:fld>
            <a:endParaRPr lang="en-US" smtClean="0">
              <a:latin typeface="Arial" charset="0"/>
              <a:cs typeface="Arial" charset="0"/>
            </a:endParaRPr>
          </a:p>
        </p:txBody>
      </p:sp>
      <p:sp>
        <p:nvSpPr>
          <p:cNvPr id="1198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C67C14-C7EC-4B2D-8ACC-7881E8395B77}" type="slidenum">
              <a:rPr lang="ar-SA" sz="1200">
                <a:ea typeface="ＭＳ Ｐゴシック" pitchFamily="1" charset="-128"/>
              </a:rPr>
              <a:pPr algn="r"/>
              <a:t>25</a:t>
            </a:fld>
            <a:endParaRPr lang="en-US" sz="1200">
              <a:ea typeface="ＭＳ Ｐゴシック" pitchFamily="1" charset="-128"/>
            </a:endParaRPr>
          </a:p>
        </p:txBody>
      </p:sp>
      <p:sp>
        <p:nvSpPr>
          <p:cNvPr id="119812" name="Rectangle 2"/>
          <p:cNvSpPr>
            <a:spLocks noRot="1" noChangeArrowheads="1" noTextEdit="1"/>
          </p:cNvSpPr>
          <p:nvPr>
            <p:ph type="sldImg"/>
          </p:nvPr>
        </p:nvSpPr>
        <p:spPr>
          <a:ln/>
        </p:spPr>
      </p:sp>
      <p:sp>
        <p:nvSpPr>
          <p:cNvPr id="119813"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79AEEA9C-4F9F-4BE6-A650-1CBC93F2E469}" type="slidenum">
              <a:rPr lang="ar-SA" smtClean="0">
                <a:latin typeface="Arial" charset="0"/>
                <a:cs typeface="Arial" charset="0"/>
              </a:rPr>
              <a:pPr/>
              <a:t>28</a:t>
            </a:fld>
            <a:endParaRPr lang="en-US" smtClean="0">
              <a:latin typeface="Arial" charset="0"/>
              <a:cs typeface="Arial" charset="0"/>
            </a:endParaRPr>
          </a:p>
        </p:txBody>
      </p:sp>
      <p:sp>
        <p:nvSpPr>
          <p:cNvPr id="1208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691B15-8378-488E-805B-A70C551188BA}" type="slidenum">
              <a:rPr lang="ar-SA" sz="1200">
                <a:ea typeface="ＭＳ Ｐゴシック" pitchFamily="1" charset="-128"/>
              </a:rPr>
              <a:pPr algn="r"/>
              <a:t>28</a:t>
            </a:fld>
            <a:endParaRPr lang="en-US" sz="1200">
              <a:ea typeface="ＭＳ Ｐゴシック" pitchFamily="1" charset="-128"/>
            </a:endParaRPr>
          </a:p>
        </p:txBody>
      </p:sp>
      <p:sp>
        <p:nvSpPr>
          <p:cNvPr id="120836" name="Rectangle 2"/>
          <p:cNvSpPr>
            <a:spLocks noRot="1" noChangeArrowheads="1" noTextEdit="1"/>
          </p:cNvSpPr>
          <p:nvPr>
            <p:ph type="sldImg"/>
          </p:nvPr>
        </p:nvSpPr>
        <p:spPr>
          <a:ln/>
        </p:spPr>
      </p:sp>
      <p:sp>
        <p:nvSpPr>
          <p:cNvPr id="120837"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5FE9460F-C04C-497C-B3A9-06B2E54451EB}" type="slidenum">
              <a:rPr lang="ar-SA" smtClean="0">
                <a:latin typeface="Arial" charset="0"/>
                <a:cs typeface="Arial" charset="0"/>
              </a:rPr>
              <a:pPr/>
              <a:t>30</a:t>
            </a:fld>
            <a:endParaRPr lang="en-US" smtClean="0">
              <a:latin typeface="Arial" charset="0"/>
              <a:cs typeface="Arial" charset="0"/>
            </a:endParaRPr>
          </a:p>
        </p:txBody>
      </p:sp>
      <p:sp>
        <p:nvSpPr>
          <p:cNvPr id="1218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C1DD498-78AC-495C-A084-DC3F997A70EC}" type="slidenum">
              <a:rPr lang="ar-SA" sz="1200">
                <a:ea typeface="ＭＳ Ｐゴシック" pitchFamily="1" charset="-128"/>
              </a:rPr>
              <a:pPr algn="r"/>
              <a:t>30</a:t>
            </a:fld>
            <a:endParaRPr lang="en-US" sz="1200">
              <a:ea typeface="ＭＳ Ｐゴシック" pitchFamily="1" charset="-128"/>
            </a:endParaRPr>
          </a:p>
        </p:txBody>
      </p:sp>
      <p:sp>
        <p:nvSpPr>
          <p:cNvPr id="121860" name="Rectangle 2"/>
          <p:cNvSpPr>
            <a:spLocks noRot="1" noChangeArrowheads="1" noTextEdit="1"/>
          </p:cNvSpPr>
          <p:nvPr>
            <p:ph type="sldImg"/>
          </p:nvPr>
        </p:nvSpPr>
        <p:spPr>
          <a:ln/>
        </p:spPr>
      </p:sp>
      <p:sp>
        <p:nvSpPr>
          <p:cNvPr id="121861"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DC39B190-896B-4989-B917-CA99FDF7DCD1}" type="slidenum">
              <a:rPr lang="ar-SA" smtClean="0">
                <a:latin typeface="Arial" charset="0"/>
                <a:cs typeface="Arial" charset="0"/>
              </a:rPr>
              <a:pPr/>
              <a:t>31</a:t>
            </a:fld>
            <a:endParaRPr lang="en-US" smtClean="0">
              <a:latin typeface="Arial" charset="0"/>
              <a:cs typeface="Arial" charset="0"/>
            </a:endParaRPr>
          </a:p>
        </p:txBody>
      </p:sp>
      <p:sp>
        <p:nvSpPr>
          <p:cNvPr id="1228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BE2D9C-4081-4049-8534-449FFC709CF6}" type="slidenum">
              <a:rPr lang="ar-SA" sz="1200">
                <a:ea typeface="ＭＳ Ｐゴシック" pitchFamily="1" charset="-128"/>
              </a:rPr>
              <a:pPr algn="r"/>
              <a:t>31</a:t>
            </a:fld>
            <a:endParaRPr lang="en-US" sz="1200">
              <a:ea typeface="ＭＳ Ｐゴシック" pitchFamily="1" charset="-128"/>
            </a:endParaRPr>
          </a:p>
        </p:txBody>
      </p:sp>
      <p:sp>
        <p:nvSpPr>
          <p:cNvPr id="122884" name="Rectangle 2"/>
          <p:cNvSpPr>
            <a:spLocks noRot="1" noChangeArrowheads="1" noTextEdit="1"/>
          </p:cNvSpPr>
          <p:nvPr>
            <p:ph type="sldImg"/>
          </p:nvPr>
        </p:nvSpPr>
        <p:spPr>
          <a:ln/>
        </p:spPr>
      </p:sp>
      <p:sp>
        <p:nvSpPr>
          <p:cNvPr id="122885"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D96A047D-E8B9-4704-B0C0-11E1386C9110}" type="slidenum">
              <a:rPr lang="ar-SA" smtClean="0">
                <a:latin typeface="Arial" charset="0"/>
                <a:cs typeface="Arial" charset="0"/>
              </a:rPr>
              <a:pPr/>
              <a:t>32</a:t>
            </a:fld>
            <a:endParaRPr lang="en-US" smtClean="0">
              <a:latin typeface="Arial" charset="0"/>
              <a:cs typeface="Arial" charset="0"/>
            </a:endParaRPr>
          </a:p>
        </p:txBody>
      </p:sp>
      <p:sp>
        <p:nvSpPr>
          <p:cNvPr id="1239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8245610-8448-4839-9AB5-4E4E507B7ED6}" type="slidenum">
              <a:rPr lang="ar-SA" sz="1200">
                <a:ea typeface="ＭＳ Ｐゴシック" pitchFamily="1" charset="-128"/>
              </a:rPr>
              <a:pPr algn="r"/>
              <a:t>32</a:t>
            </a:fld>
            <a:endParaRPr lang="en-US" sz="1200">
              <a:ea typeface="ＭＳ Ｐゴシック" pitchFamily="1" charset="-128"/>
            </a:endParaRPr>
          </a:p>
        </p:txBody>
      </p:sp>
      <p:sp>
        <p:nvSpPr>
          <p:cNvPr id="123908" name="Rectangle 2"/>
          <p:cNvSpPr>
            <a:spLocks noRot="1" noChangeArrowheads="1" noTextEdit="1"/>
          </p:cNvSpPr>
          <p:nvPr>
            <p:ph type="sldImg"/>
          </p:nvPr>
        </p:nvSpPr>
        <p:spPr>
          <a:ln/>
        </p:spPr>
      </p:sp>
      <p:sp>
        <p:nvSpPr>
          <p:cNvPr id="123909"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547D764D-7FCE-404C-A432-69D0F22F6F77}" type="slidenum">
              <a:rPr lang="ar-SA" smtClean="0">
                <a:latin typeface="Arial" charset="0"/>
                <a:cs typeface="Arial" charset="0"/>
              </a:rPr>
              <a:pPr/>
              <a:t>33</a:t>
            </a:fld>
            <a:endParaRPr lang="en-US" smtClean="0">
              <a:latin typeface="Arial" charset="0"/>
              <a:cs typeface="Arial" charset="0"/>
            </a:endParaRPr>
          </a:p>
        </p:txBody>
      </p:sp>
      <p:sp>
        <p:nvSpPr>
          <p:cNvPr id="1249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3E1675-8C35-4504-9558-A0901FC6227A}" type="slidenum">
              <a:rPr lang="ar-SA" sz="1200">
                <a:ea typeface="ＭＳ Ｐゴシック" pitchFamily="1" charset="-128"/>
              </a:rPr>
              <a:pPr algn="r"/>
              <a:t>33</a:t>
            </a:fld>
            <a:endParaRPr lang="en-US" sz="1200">
              <a:ea typeface="ＭＳ Ｐゴシック" pitchFamily="1" charset="-128"/>
            </a:endParaRPr>
          </a:p>
        </p:txBody>
      </p:sp>
      <p:sp>
        <p:nvSpPr>
          <p:cNvPr id="124932" name="Rectangle 2"/>
          <p:cNvSpPr>
            <a:spLocks noRot="1" noChangeArrowheads="1" noTextEdit="1"/>
          </p:cNvSpPr>
          <p:nvPr>
            <p:ph type="sldImg"/>
          </p:nvPr>
        </p:nvSpPr>
        <p:spPr>
          <a:ln/>
        </p:spPr>
      </p:sp>
      <p:sp>
        <p:nvSpPr>
          <p:cNvPr id="124933"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C1C6925C-D91F-475B-BEEB-F6E41CC1A400}" type="slidenum">
              <a:rPr lang="ar-SA" smtClean="0">
                <a:latin typeface="Arial" charset="0"/>
                <a:cs typeface="Arial" charset="0"/>
              </a:rPr>
              <a:pPr/>
              <a:t>34</a:t>
            </a:fld>
            <a:endParaRPr lang="en-US" smtClean="0">
              <a:latin typeface="Arial" charset="0"/>
              <a:cs typeface="Arial" charset="0"/>
            </a:endParaRPr>
          </a:p>
        </p:txBody>
      </p:sp>
      <p:sp>
        <p:nvSpPr>
          <p:cNvPr id="1259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42C4FB5-A745-4E72-954E-803EF24DF10B}" type="slidenum">
              <a:rPr lang="ar-SA" sz="1200">
                <a:ea typeface="ＭＳ Ｐゴシック" pitchFamily="1" charset="-128"/>
              </a:rPr>
              <a:pPr algn="r"/>
              <a:t>34</a:t>
            </a:fld>
            <a:endParaRPr lang="en-US" sz="1200">
              <a:ea typeface="ＭＳ Ｐゴシック" pitchFamily="1" charset="-128"/>
            </a:endParaRPr>
          </a:p>
        </p:txBody>
      </p:sp>
      <p:sp>
        <p:nvSpPr>
          <p:cNvPr id="125956" name="Rectangle 2"/>
          <p:cNvSpPr>
            <a:spLocks noRot="1" noChangeArrowheads="1" noTextEdit="1"/>
          </p:cNvSpPr>
          <p:nvPr>
            <p:ph type="sldImg"/>
          </p:nvPr>
        </p:nvSpPr>
        <p:spPr>
          <a:ln/>
        </p:spPr>
      </p:sp>
      <p:sp>
        <p:nvSpPr>
          <p:cNvPr id="125957"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CDCCEB67-5C48-43F4-BDD1-DFA89D907479}" type="slidenum">
              <a:rPr lang="ar-SA" smtClean="0">
                <a:latin typeface="Arial" charset="0"/>
                <a:cs typeface="Arial" charset="0"/>
              </a:rPr>
              <a:pPr/>
              <a:t>35</a:t>
            </a:fld>
            <a:endParaRPr lang="en-US" smtClean="0">
              <a:latin typeface="Arial" charset="0"/>
              <a:cs typeface="Arial" charset="0"/>
            </a:endParaRPr>
          </a:p>
        </p:txBody>
      </p:sp>
      <p:sp>
        <p:nvSpPr>
          <p:cNvPr id="1269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B02BAE9-53B2-4E54-BB6C-8571D3CB469D}" type="slidenum">
              <a:rPr lang="ar-SA" sz="1200">
                <a:ea typeface="ＭＳ Ｐゴシック" pitchFamily="1" charset="-128"/>
              </a:rPr>
              <a:pPr algn="r"/>
              <a:t>35</a:t>
            </a:fld>
            <a:endParaRPr lang="en-US" sz="1200">
              <a:ea typeface="ＭＳ Ｐゴシック" pitchFamily="1" charset="-128"/>
            </a:endParaRPr>
          </a:p>
        </p:txBody>
      </p:sp>
      <p:sp>
        <p:nvSpPr>
          <p:cNvPr id="126980" name="Rectangle 2"/>
          <p:cNvSpPr>
            <a:spLocks noRot="1" noChangeArrowheads="1" noTextEdit="1"/>
          </p:cNvSpPr>
          <p:nvPr>
            <p:ph type="sldImg"/>
          </p:nvPr>
        </p:nvSpPr>
        <p:spPr>
          <a:ln/>
        </p:spPr>
      </p:sp>
      <p:sp>
        <p:nvSpPr>
          <p:cNvPr id="126981"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miter lim="800000"/>
            <a:headEnd/>
            <a:tailEnd/>
          </a:ln>
        </p:spPr>
        <p:txBody>
          <a:bodyPr/>
          <a:lstStyle/>
          <a:p>
            <a:fld id="{0C7FEDA0-89EB-4394-9B64-529185A5A70A}" type="slidenum">
              <a:rPr lang="ar-SA" smtClean="0">
                <a:latin typeface="Arial" charset="0"/>
                <a:cs typeface="Arial" charset="0"/>
              </a:rPr>
              <a:pPr/>
              <a:t>36</a:t>
            </a:fld>
            <a:endParaRPr lang="en-US" smtClean="0">
              <a:latin typeface="Arial" charset="0"/>
              <a:cs typeface="Arial" charset="0"/>
            </a:endParaRPr>
          </a:p>
        </p:txBody>
      </p:sp>
      <p:sp>
        <p:nvSpPr>
          <p:cNvPr id="1280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25D20F7-FC80-4628-82F4-DB317B35009C}" type="slidenum">
              <a:rPr lang="ar-SA" sz="1200">
                <a:ea typeface="ＭＳ Ｐゴシック" pitchFamily="1" charset="-128"/>
              </a:rPr>
              <a:pPr algn="r"/>
              <a:t>36</a:t>
            </a:fld>
            <a:endParaRPr lang="en-US" sz="1200">
              <a:ea typeface="ＭＳ Ｐゴシック" pitchFamily="1" charset="-128"/>
            </a:endParaRPr>
          </a:p>
        </p:txBody>
      </p:sp>
      <p:sp>
        <p:nvSpPr>
          <p:cNvPr id="128004" name="Rectangle 2"/>
          <p:cNvSpPr>
            <a:spLocks noRot="1" noChangeArrowheads="1" noTextEdit="1"/>
          </p:cNvSpPr>
          <p:nvPr>
            <p:ph type="sldImg"/>
          </p:nvPr>
        </p:nvSpPr>
        <p:spPr>
          <a:ln/>
        </p:spPr>
      </p:sp>
      <p:sp>
        <p:nvSpPr>
          <p:cNvPr id="128005"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572B597F-7B91-422D-81D5-2EF0B3EA5B91}" type="slidenum">
              <a:rPr lang="ar-SA" smtClean="0">
                <a:latin typeface="Arial" charset="0"/>
                <a:cs typeface="Arial" charset="0"/>
              </a:rPr>
              <a:pPr/>
              <a:t>17</a:t>
            </a:fld>
            <a:endParaRPr lang="en-US" smtClean="0">
              <a:latin typeface="Arial" charset="0"/>
              <a:cs typeface="Arial" charset="0"/>
            </a:endParaRPr>
          </a:p>
        </p:txBody>
      </p:sp>
      <p:sp>
        <p:nvSpPr>
          <p:cNvPr id="1116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9FB6CA-A99C-4BFF-93AF-18CC2C0366A6}" type="slidenum">
              <a:rPr lang="ar-SA" sz="1200">
                <a:ea typeface="ＭＳ Ｐゴシック" pitchFamily="1" charset="-128"/>
              </a:rPr>
              <a:pPr algn="r"/>
              <a:t>17</a:t>
            </a:fld>
            <a:endParaRPr lang="en-US" sz="1200">
              <a:ea typeface="ＭＳ Ｐゴシック" pitchFamily="1" charset="-128"/>
            </a:endParaRPr>
          </a:p>
        </p:txBody>
      </p:sp>
      <p:sp>
        <p:nvSpPr>
          <p:cNvPr id="111620" name="Rectangle 2"/>
          <p:cNvSpPr>
            <a:spLocks noRot="1" noChangeArrowheads="1" noTextEdit="1"/>
          </p:cNvSpPr>
          <p:nvPr>
            <p:ph type="sldImg"/>
          </p:nvPr>
        </p:nvSpPr>
        <p:spPr>
          <a:ln/>
        </p:spPr>
      </p:sp>
      <p:sp>
        <p:nvSpPr>
          <p:cNvPr id="111621" name="Rectangle 3"/>
          <p:cNvSpPr>
            <a:spLocks noGrp="1" noChangeArrowheads="1"/>
          </p:cNvSpPr>
          <p:nvPr>
            <p:ph type="body" idx="1"/>
          </p:nvPr>
        </p:nvSpPr>
        <p:spPr>
          <a:noFill/>
        </p:spPr>
        <p:txBody>
          <a:bodyPr/>
          <a:lstStyle/>
          <a:p>
            <a:pPr eaLnBrk="1" hangingPunct="1"/>
            <a:r>
              <a:rPr lang="en-CA" smtClean="0">
                <a:latin typeface="Arial" charset="0"/>
                <a:cs typeface="Arial" charset="0"/>
              </a:rPr>
              <a:t>Figure 11-1 The nursing process in action.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1D84EC38-AA43-4339-B10F-AD8B3581272E}" type="slidenum">
              <a:rPr lang="ar-SA" smtClean="0">
                <a:latin typeface="Arial" charset="0"/>
                <a:cs typeface="Arial" charset="0"/>
              </a:rPr>
              <a:pPr/>
              <a:t>18</a:t>
            </a:fld>
            <a:endParaRPr lang="en-US" smtClean="0">
              <a:latin typeface="Arial" charset="0"/>
              <a:cs typeface="Arial" charset="0"/>
            </a:endParaRPr>
          </a:p>
        </p:txBody>
      </p:sp>
      <p:sp>
        <p:nvSpPr>
          <p:cNvPr id="1126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EB786B5-7D9B-4394-B046-7801680F19E1}" type="slidenum">
              <a:rPr lang="ar-SA" sz="1200">
                <a:ea typeface="ＭＳ Ｐゴシック" pitchFamily="1" charset="-128"/>
              </a:rPr>
              <a:pPr algn="r"/>
              <a:t>18</a:t>
            </a:fld>
            <a:endParaRPr lang="en-US" sz="1200">
              <a:ea typeface="ＭＳ Ｐゴシック" pitchFamily="1" charset="-128"/>
            </a:endParaRPr>
          </a:p>
        </p:txBody>
      </p:sp>
      <p:sp>
        <p:nvSpPr>
          <p:cNvPr id="112644" name="Rectangle 2"/>
          <p:cNvSpPr>
            <a:spLocks noRot="1" noChangeArrowheads="1" noTextEdit="1"/>
          </p:cNvSpPr>
          <p:nvPr>
            <p:ph type="sldImg"/>
          </p:nvPr>
        </p:nvSpPr>
        <p:spPr>
          <a:ln/>
        </p:spPr>
      </p:sp>
      <p:sp>
        <p:nvSpPr>
          <p:cNvPr id="112645"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3B9595F8-4B13-4C17-B2E1-24D8B5DB689D}" type="slidenum">
              <a:rPr lang="ar-SA" smtClean="0">
                <a:latin typeface="Arial" charset="0"/>
                <a:cs typeface="Arial" charset="0"/>
              </a:rPr>
              <a:pPr/>
              <a:t>19</a:t>
            </a:fld>
            <a:endParaRPr lang="en-US" smtClean="0">
              <a:latin typeface="Arial" charset="0"/>
              <a:cs typeface="Arial" charset="0"/>
            </a:endParaRPr>
          </a:p>
        </p:txBody>
      </p:sp>
      <p:sp>
        <p:nvSpPr>
          <p:cNvPr id="1136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F69817-B876-465E-AAD2-E7403E01432E}" type="slidenum">
              <a:rPr lang="ar-SA" sz="1200">
                <a:ea typeface="ＭＳ Ｐゴシック" pitchFamily="1" charset="-128"/>
              </a:rPr>
              <a:pPr algn="r"/>
              <a:t>19</a:t>
            </a:fld>
            <a:endParaRPr lang="en-US" sz="1200">
              <a:ea typeface="ＭＳ Ｐゴシック" pitchFamily="1" charset="-128"/>
            </a:endParaRPr>
          </a:p>
        </p:txBody>
      </p:sp>
      <p:sp>
        <p:nvSpPr>
          <p:cNvPr id="113668" name="Rectangle 2"/>
          <p:cNvSpPr>
            <a:spLocks noRot="1" noChangeArrowheads="1" noTextEdit="1"/>
          </p:cNvSpPr>
          <p:nvPr>
            <p:ph type="sldImg"/>
          </p:nvPr>
        </p:nvSpPr>
        <p:spPr>
          <a:ln/>
        </p:spPr>
      </p:sp>
      <p:sp>
        <p:nvSpPr>
          <p:cNvPr id="113669"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87039929-8863-4233-B11E-9DB34BB437F3}" type="slidenum">
              <a:rPr lang="ar-SA" smtClean="0">
                <a:latin typeface="Arial" charset="0"/>
                <a:cs typeface="Arial" charset="0"/>
              </a:rPr>
              <a:pPr/>
              <a:t>20</a:t>
            </a:fld>
            <a:endParaRPr lang="en-US" smtClean="0">
              <a:latin typeface="Arial" charset="0"/>
              <a:cs typeface="Arial" charset="0"/>
            </a:endParaRPr>
          </a:p>
        </p:txBody>
      </p:sp>
      <p:sp>
        <p:nvSpPr>
          <p:cNvPr id="1146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91F6FC-11A5-468F-9E2B-955086771A33}" type="slidenum">
              <a:rPr lang="ar-SA" sz="1200">
                <a:ea typeface="ＭＳ Ｐゴシック" pitchFamily="1" charset="-128"/>
              </a:rPr>
              <a:pPr algn="r"/>
              <a:t>20</a:t>
            </a:fld>
            <a:endParaRPr lang="en-US" sz="1200">
              <a:ea typeface="ＭＳ Ｐゴシック" pitchFamily="1" charset="-128"/>
            </a:endParaRPr>
          </a:p>
        </p:txBody>
      </p:sp>
      <p:sp>
        <p:nvSpPr>
          <p:cNvPr id="114692" name="Rectangle 2"/>
          <p:cNvSpPr>
            <a:spLocks noRot="1" noChangeArrowheads="1" noTextEdit="1"/>
          </p:cNvSpPr>
          <p:nvPr>
            <p:ph type="sldImg"/>
          </p:nvPr>
        </p:nvSpPr>
        <p:spPr>
          <a:ln/>
        </p:spPr>
      </p:sp>
      <p:sp>
        <p:nvSpPr>
          <p:cNvPr id="114693"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21F5078F-20FC-4CFA-810A-0DABC6FC9A84}" type="slidenum">
              <a:rPr lang="ar-SA" smtClean="0">
                <a:latin typeface="Arial" charset="0"/>
                <a:cs typeface="Arial" charset="0"/>
              </a:rPr>
              <a:pPr/>
              <a:t>21</a:t>
            </a:fld>
            <a:endParaRPr lang="en-US" smtClean="0">
              <a:latin typeface="Arial" charset="0"/>
              <a:cs typeface="Arial" charset="0"/>
            </a:endParaRPr>
          </a:p>
        </p:txBody>
      </p:sp>
      <p:sp>
        <p:nvSpPr>
          <p:cNvPr id="1157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36A6C07-3182-49F7-B9BF-D16F3ED7B633}" type="slidenum">
              <a:rPr lang="ar-SA" sz="1200">
                <a:ea typeface="ＭＳ Ｐゴシック" pitchFamily="1" charset="-128"/>
              </a:rPr>
              <a:pPr algn="r"/>
              <a:t>21</a:t>
            </a:fld>
            <a:endParaRPr lang="en-US" sz="1200">
              <a:ea typeface="ＭＳ Ｐゴシック" pitchFamily="1" charset="-128"/>
            </a:endParaRPr>
          </a:p>
        </p:txBody>
      </p:sp>
      <p:sp>
        <p:nvSpPr>
          <p:cNvPr id="115716" name="Rectangle 2"/>
          <p:cNvSpPr>
            <a:spLocks noRot="1" noChangeArrowheads="1" noTextEdit="1"/>
          </p:cNvSpPr>
          <p:nvPr>
            <p:ph type="sldImg"/>
          </p:nvPr>
        </p:nvSpPr>
        <p:spPr>
          <a:ln/>
        </p:spPr>
      </p:sp>
      <p:sp>
        <p:nvSpPr>
          <p:cNvPr id="115717"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A6DCE92D-F341-4158-9168-F9C9E16B0865}" type="slidenum">
              <a:rPr lang="ar-SA" smtClean="0">
                <a:latin typeface="Arial" charset="0"/>
                <a:cs typeface="Arial" charset="0"/>
              </a:rPr>
              <a:pPr/>
              <a:t>22</a:t>
            </a:fld>
            <a:endParaRPr lang="en-US" smtClean="0">
              <a:latin typeface="Arial" charset="0"/>
              <a:cs typeface="Arial" charset="0"/>
            </a:endParaRPr>
          </a:p>
        </p:txBody>
      </p:sp>
      <p:sp>
        <p:nvSpPr>
          <p:cNvPr id="1167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E574A19-27BA-43C5-83CC-6AFC1AD91236}" type="slidenum">
              <a:rPr lang="ar-SA" sz="1200">
                <a:ea typeface="ＭＳ Ｐゴシック" pitchFamily="1" charset="-128"/>
              </a:rPr>
              <a:pPr algn="r"/>
              <a:t>22</a:t>
            </a:fld>
            <a:endParaRPr lang="en-US" sz="1200">
              <a:ea typeface="ＭＳ Ｐゴシック" pitchFamily="1" charset="-128"/>
            </a:endParaRPr>
          </a:p>
        </p:txBody>
      </p:sp>
      <p:sp>
        <p:nvSpPr>
          <p:cNvPr id="116740" name="Rectangle 2"/>
          <p:cNvSpPr>
            <a:spLocks noRot="1" noChangeArrowheads="1" noTextEdit="1"/>
          </p:cNvSpPr>
          <p:nvPr>
            <p:ph type="sldImg"/>
          </p:nvPr>
        </p:nvSpPr>
        <p:spPr>
          <a:ln/>
        </p:spPr>
      </p:sp>
      <p:sp>
        <p:nvSpPr>
          <p:cNvPr id="116741"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D8962356-0C2B-483B-A73E-836196D7095E}" type="slidenum">
              <a:rPr lang="ar-SA" smtClean="0">
                <a:latin typeface="Arial" charset="0"/>
                <a:cs typeface="Arial" charset="0"/>
              </a:rPr>
              <a:pPr/>
              <a:t>23</a:t>
            </a:fld>
            <a:endParaRPr lang="en-US" smtClean="0">
              <a:latin typeface="Arial" charset="0"/>
              <a:cs typeface="Arial" charset="0"/>
            </a:endParaRPr>
          </a:p>
        </p:txBody>
      </p:sp>
      <p:sp>
        <p:nvSpPr>
          <p:cNvPr id="1177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5CAA5CB-083F-4FBA-8F3A-2E8CF987E021}" type="slidenum">
              <a:rPr lang="ar-SA" sz="1200">
                <a:ea typeface="ＭＳ Ｐゴシック" pitchFamily="1" charset="-128"/>
              </a:rPr>
              <a:pPr algn="r"/>
              <a:t>23</a:t>
            </a:fld>
            <a:endParaRPr lang="en-US" sz="1200">
              <a:ea typeface="ＭＳ Ｐゴシック" pitchFamily="1" charset="-128"/>
            </a:endParaRPr>
          </a:p>
        </p:txBody>
      </p:sp>
      <p:sp>
        <p:nvSpPr>
          <p:cNvPr id="117764" name="Rectangle 2"/>
          <p:cNvSpPr>
            <a:spLocks noRot="1" noChangeArrowheads="1" noTextEdit="1"/>
          </p:cNvSpPr>
          <p:nvPr>
            <p:ph type="sldImg"/>
          </p:nvPr>
        </p:nvSpPr>
        <p:spPr>
          <a:ln/>
        </p:spPr>
      </p:sp>
      <p:sp>
        <p:nvSpPr>
          <p:cNvPr id="117765"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C1285DF5-0A32-46BA-8531-AA342429F99C}" type="slidenum">
              <a:rPr lang="ar-SA" smtClean="0">
                <a:latin typeface="Arial" charset="0"/>
                <a:cs typeface="Arial" charset="0"/>
              </a:rPr>
              <a:pPr/>
              <a:t>24</a:t>
            </a:fld>
            <a:endParaRPr lang="en-US" smtClean="0">
              <a:latin typeface="Arial" charset="0"/>
              <a:cs typeface="Arial" charset="0"/>
            </a:endParaRPr>
          </a:p>
        </p:txBody>
      </p:sp>
      <p:sp>
        <p:nvSpPr>
          <p:cNvPr id="1187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A639CED-6BF1-4367-BCCF-BEEE8C4C680B}" type="slidenum">
              <a:rPr lang="ar-SA" sz="1200">
                <a:ea typeface="ＭＳ Ｐゴシック" pitchFamily="1" charset="-128"/>
              </a:rPr>
              <a:pPr algn="r"/>
              <a:t>24</a:t>
            </a:fld>
            <a:endParaRPr lang="en-US" sz="1200">
              <a:ea typeface="ＭＳ Ｐゴシック" pitchFamily="1" charset="-128"/>
            </a:endParaRPr>
          </a:p>
        </p:txBody>
      </p:sp>
      <p:sp>
        <p:nvSpPr>
          <p:cNvPr id="118788" name="Rectangle 2"/>
          <p:cNvSpPr>
            <a:spLocks noRot="1" noChangeArrowheads="1" noTextEdit="1"/>
          </p:cNvSpPr>
          <p:nvPr>
            <p:ph type="sldImg"/>
          </p:nvPr>
        </p:nvSpPr>
        <p:spPr>
          <a:ln/>
        </p:spPr>
      </p:sp>
      <p:sp>
        <p:nvSpPr>
          <p:cNvPr id="118789" name="Rectangle 3"/>
          <p:cNvSpPr>
            <a:spLocks noGrp="1" noChangeArrowheads="1"/>
          </p:cNvSpPr>
          <p:nvPr>
            <p:ph type="body" idx="1"/>
          </p:nvPr>
        </p:nvSpPr>
        <p:spPr>
          <a:noFill/>
        </p:spPr>
        <p:txBody>
          <a:bodyPr/>
          <a:lstStyle/>
          <a:p>
            <a:pPr eaLnBrk="1" hangingPunct="1"/>
            <a:endParaRPr lang="en-CA"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197635"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40382D0-4852-4CF8-8FB3-A351E631E4B1}" type="slidenum">
              <a:rPr lang="ar-SA"/>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6DC1DC-3CC5-406B-85E2-54C52D7F892C}" type="slidenum">
              <a:rPr lang="ar-SA"/>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4DC0AA-6D13-47DC-95BE-D58227BB50F5}" type="slidenum">
              <a:rPr lang="ar-SA"/>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17A6A9-106E-4973-8681-632221397983}" type="slidenum">
              <a:rPr lang="ar-SA"/>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F54D2-02E2-44D3-B23B-B0BE1A3FBE5B}" type="slidenum">
              <a:rPr lang="ar-SA"/>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C5B498-5FD2-4FA8-A1A4-1A2A79BFD703}" type="slidenum">
              <a:rPr lang="ar-SA"/>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9364BD-4A43-4129-BA79-98FB004F44DA}" type="slidenum">
              <a:rPr lang="ar-SA"/>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4F9625-E2F2-4B43-8C13-9C55B378391E}" type="slidenum">
              <a:rPr lang="ar-SA"/>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1E818E-B395-421F-9492-C8408694CDCE}" type="slidenum">
              <a:rPr lang="ar-SA"/>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227133-BA1D-4ADD-87A8-AFE33FE7C9A9}" type="slidenum">
              <a:rPr lang="ar-SA"/>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582C58-DBF5-41A4-A496-CCD4151A5CDD}" type="slidenum">
              <a:rPr lang="ar-SA"/>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814F7899-D69B-4611-8C2C-2BA79AA6C452}"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hf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pitchFamily="34" charset="0"/>
          <a:cs typeface="Arial" pitchFamily="34" charset="0"/>
        </a:defRPr>
      </a:lvl2pPr>
      <a:lvl3pPr algn="l" rtl="0" eaLnBrk="0" fontAlgn="base" hangingPunct="0">
        <a:spcBef>
          <a:spcPct val="0"/>
        </a:spcBef>
        <a:spcAft>
          <a:spcPct val="0"/>
        </a:spcAft>
        <a:buClr>
          <a:schemeClr val="tx1"/>
        </a:buClr>
        <a:defRPr sz="3200">
          <a:solidFill>
            <a:schemeClr val="tx1"/>
          </a:solidFill>
          <a:latin typeface="Arial" pitchFamily="34" charset="0"/>
          <a:cs typeface="Arial" pitchFamily="34" charset="0"/>
        </a:defRPr>
      </a:lvl3pPr>
      <a:lvl4pPr algn="l" rtl="0" eaLnBrk="0" fontAlgn="base" hangingPunct="0">
        <a:spcBef>
          <a:spcPct val="0"/>
        </a:spcBef>
        <a:spcAft>
          <a:spcPct val="0"/>
        </a:spcAft>
        <a:buClr>
          <a:schemeClr val="tx1"/>
        </a:buClr>
        <a:defRPr sz="3200">
          <a:solidFill>
            <a:schemeClr val="tx1"/>
          </a:solidFill>
          <a:latin typeface="Arial" pitchFamily="34" charset="0"/>
          <a:cs typeface="Arial" pitchFamily="34" charset="0"/>
        </a:defRPr>
      </a:lvl4pPr>
      <a:lvl5pPr algn="l" rtl="0" eaLnBrk="0" fontAlgn="base" hangingPunct="0">
        <a:spcBef>
          <a:spcPct val="0"/>
        </a:spcBef>
        <a:spcAft>
          <a:spcPct val="0"/>
        </a:spcAft>
        <a:buClr>
          <a:schemeClr val="tx1"/>
        </a:buClr>
        <a:defRPr sz="3200">
          <a:solidFill>
            <a:schemeClr val="tx1"/>
          </a:solidFill>
          <a:latin typeface="Arial" pitchFamily="34" charset="0"/>
          <a:cs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cs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cs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cs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27338" y="333375"/>
            <a:ext cx="6316662" cy="1143000"/>
          </a:xfrm>
        </p:spPr>
        <p:txBody>
          <a:bodyPr/>
          <a:lstStyle/>
          <a:p>
            <a:pPr eaLnBrk="1" hangingPunct="1"/>
            <a:r>
              <a:rPr lang="en-US" sz="2800" smtClean="0"/>
              <a:t/>
            </a:r>
            <a:br>
              <a:rPr lang="en-US" sz="2800" smtClean="0"/>
            </a:br>
            <a:endParaRPr lang="en-US" sz="2800" smtClean="0"/>
          </a:p>
        </p:txBody>
      </p:sp>
      <p:sp>
        <p:nvSpPr>
          <p:cNvPr id="3075" name="Rectangle 3"/>
          <p:cNvSpPr>
            <a:spLocks noGrp="1" noChangeArrowheads="1"/>
          </p:cNvSpPr>
          <p:nvPr>
            <p:ph type="body" idx="1"/>
          </p:nvPr>
        </p:nvSpPr>
        <p:spPr>
          <a:xfrm>
            <a:off x="179388" y="-1827213"/>
            <a:ext cx="8840787" cy="4525963"/>
          </a:xfrm>
        </p:spPr>
        <p:txBody>
          <a:bodyPr/>
          <a:lstStyle/>
          <a:p>
            <a:pPr algn="ctr" eaLnBrk="1" hangingPunct="1">
              <a:buFontTx/>
              <a:buNone/>
            </a:pPr>
            <a:endParaRPr lang="en-US" sz="5400" b="1" smtClean="0"/>
          </a:p>
          <a:p>
            <a:pPr algn="ctr" eaLnBrk="1" hangingPunct="1">
              <a:buFontTx/>
              <a:buNone/>
            </a:pPr>
            <a:endParaRPr lang="en-US" sz="5400" b="1" smtClean="0"/>
          </a:p>
          <a:p>
            <a:pPr algn="ctr" eaLnBrk="1" hangingPunct="1">
              <a:buFontTx/>
              <a:buNone/>
            </a:pPr>
            <a:r>
              <a:rPr lang="en-US" sz="5400" b="1" smtClean="0"/>
              <a:t>Nursing process</a:t>
            </a:r>
          </a:p>
        </p:txBody>
      </p:sp>
      <p:pic>
        <p:nvPicPr>
          <p:cNvPr id="3076" name="Picture 4"/>
          <p:cNvPicPr>
            <a:picLocks noChangeAspect="1" noChangeArrowheads="1"/>
          </p:cNvPicPr>
          <p:nvPr/>
        </p:nvPicPr>
        <p:blipFill>
          <a:blip r:embed="rId2"/>
          <a:srcRect/>
          <a:stretch>
            <a:fillRect/>
          </a:stretch>
        </p:blipFill>
        <p:spPr bwMode="auto">
          <a:xfrm>
            <a:off x="2616200" y="1662113"/>
            <a:ext cx="4059238" cy="3452812"/>
          </a:xfrm>
          <a:prstGeom prst="rect">
            <a:avLst/>
          </a:prstGeom>
          <a:noFill/>
          <a:ln w="9525">
            <a:noFill/>
            <a:miter lim="800000"/>
            <a:headEnd/>
            <a:tailEnd/>
          </a:ln>
        </p:spPr>
      </p:pic>
      <p:sp>
        <p:nvSpPr>
          <p:cNvPr id="3077" name="Slide Number Placeholder 1"/>
          <p:cNvSpPr>
            <a:spLocks noGrp="1"/>
          </p:cNvSpPr>
          <p:nvPr>
            <p:ph type="sldNum" sz="quarter" idx="12"/>
          </p:nvPr>
        </p:nvSpPr>
        <p:spPr>
          <a:noFill/>
          <a:ln>
            <a:miter lim="800000"/>
            <a:headEnd/>
            <a:tailEnd/>
          </a:ln>
        </p:spPr>
        <p:txBody>
          <a:bodyPr/>
          <a:lstStyle/>
          <a:p>
            <a:fld id="{0E72DA41-8737-4663-A2F2-3D71BFC3CAB3}" type="slidenum">
              <a:rPr lang="ar-SA" smtClean="0">
                <a:latin typeface="Arial" charset="0"/>
                <a:cs typeface="Arial" charset="0"/>
              </a:rPr>
              <a:pPr/>
              <a:t>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r>
              <a:rPr lang="en-US" dirty="0" smtClean="0"/>
              <a:t>Attitudes that Foster Critical Thinking (cont'd)</a:t>
            </a:r>
          </a:p>
        </p:txBody>
      </p:sp>
      <p:sp>
        <p:nvSpPr>
          <p:cNvPr id="12291" name="Rectangle 5"/>
          <p:cNvSpPr>
            <a:spLocks noGrp="1" noChangeArrowheads="1"/>
          </p:cNvSpPr>
          <p:nvPr>
            <p:ph type="body" idx="1"/>
          </p:nvPr>
        </p:nvSpPr>
        <p:spPr/>
        <p:txBody>
          <a:bodyPr/>
          <a:lstStyle/>
          <a:p>
            <a:r>
              <a:rPr lang="en-US" sz="3200" dirty="0" smtClean="0"/>
              <a:t>Integrity </a:t>
            </a:r>
          </a:p>
          <a:p>
            <a:r>
              <a:rPr lang="en-US" sz="3200" dirty="0" smtClean="0"/>
              <a:t>Perseverance</a:t>
            </a:r>
          </a:p>
          <a:p>
            <a:r>
              <a:rPr lang="en-US" sz="3200" dirty="0" smtClean="0"/>
              <a:t>Confidence</a:t>
            </a:r>
          </a:p>
          <a:p>
            <a:r>
              <a:rPr lang="en-US" sz="3200" dirty="0" smtClean="0"/>
              <a:t>Curiosity</a:t>
            </a:r>
          </a:p>
          <a:p>
            <a:r>
              <a:rPr lang="ar-JO" sz="3200" dirty="0" smtClean="0"/>
              <a:t>سلامة </a:t>
            </a:r>
            <a:br>
              <a:rPr lang="ar-JO" sz="3200" dirty="0" smtClean="0"/>
            </a:br>
            <a:r>
              <a:rPr lang="ar-JO" sz="3200" dirty="0" smtClean="0"/>
              <a:t>مثابرة </a:t>
            </a:r>
            <a:br>
              <a:rPr lang="ar-JO" sz="3200" dirty="0" smtClean="0"/>
            </a:br>
            <a:r>
              <a:rPr lang="ar-JO" sz="3200" dirty="0" smtClean="0"/>
              <a:t>الثقة </a:t>
            </a:r>
            <a:br>
              <a:rPr lang="ar-JO" sz="3200" dirty="0" smtClean="0"/>
            </a:br>
            <a:r>
              <a:rPr lang="ar-JO" sz="3200" dirty="0" smtClean="0"/>
              <a:t>فضول</a:t>
            </a:r>
          </a:p>
          <a:p>
            <a:endParaRPr 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endParaRPr lang="ar-JO" smtClean="0"/>
          </a:p>
        </p:txBody>
      </p:sp>
      <p:sp>
        <p:nvSpPr>
          <p:cNvPr id="104451" name="Content Placeholder 2"/>
          <p:cNvSpPr>
            <a:spLocks noGrp="1"/>
          </p:cNvSpPr>
          <p:nvPr>
            <p:ph idx="1"/>
          </p:nvPr>
        </p:nvSpPr>
        <p:spPr/>
        <p:txBody>
          <a:bodyPr/>
          <a:lstStyle/>
          <a:p>
            <a:r>
              <a:rPr lang="en-US" smtClean="0"/>
              <a:t>The nurse performs an assessment of a newly admitted patient. The nurse understands that this admission assessment is conducted primarily to:</a:t>
            </a:r>
            <a:br>
              <a:rPr lang="en-US" smtClean="0"/>
            </a:br>
            <a:r>
              <a:rPr lang="en-US" smtClean="0"/>
              <a:t/>
            </a:r>
            <a:br>
              <a:rPr lang="en-US" smtClean="0"/>
            </a:br>
            <a:r>
              <a:rPr lang="en-US" smtClean="0"/>
              <a:t>A. Diagnose if the patient is at risk for falls.</a:t>
            </a:r>
            <a:br>
              <a:rPr lang="en-US" smtClean="0"/>
            </a:br>
            <a:r>
              <a:rPr lang="en-US" smtClean="0"/>
              <a:t>B. Ensure that the patient's skin is intact</a:t>
            </a:r>
            <a:br>
              <a:rPr lang="en-US" smtClean="0"/>
            </a:br>
            <a:r>
              <a:rPr lang="en-US" smtClean="0"/>
              <a:t>C. Establish a therapeutic relationship</a:t>
            </a:r>
            <a:br>
              <a:rPr lang="en-US" smtClean="0"/>
            </a:br>
            <a:r>
              <a:rPr lang="en-US" smtClean="0"/>
              <a:t>D. Identify important data </a:t>
            </a:r>
          </a:p>
          <a:p>
            <a:endParaRPr lang="ar-JO" smtClean="0"/>
          </a:p>
        </p:txBody>
      </p:sp>
      <p:sp>
        <p:nvSpPr>
          <p:cNvPr id="104452" name="Slide Number Placeholder 3"/>
          <p:cNvSpPr>
            <a:spLocks noGrp="1"/>
          </p:cNvSpPr>
          <p:nvPr>
            <p:ph type="sldNum" sz="quarter" idx="12"/>
          </p:nvPr>
        </p:nvSpPr>
        <p:spPr>
          <a:noFill/>
          <a:ln>
            <a:miter lim="800000"/>
            <a:headEnd/>
            <a:tailEnd/>
          </a:ln>
        </p:spPr>
        <p:txBody>
          <a:bodyPr/>
          <a:lstStyle/>
          <a:p>
            <a:fld id="{0D4979BE-8325-4EB0-82F6-9A125E54FD9B}" type="slidenum">
              <a:rPr lang="ar-SA" smtClean="0">
                <a:latin typeface="Arial" charset="0"/>
                <a:cs typeface="Arial" charset="0"/>
              </a:rPr>
              <a:pPr/>
              <a:t>100</a:t>
            </a:fld>
            <a:endParaRPr lang="en-US" smtClean="0">
              <a:latin typeface="Arial" charset="0"/>
              <a:cs typeface="Arial" charset="0"/>
            </a:endParaRP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endParaRPr lang="ar-JO" smtClean="0"/>
          </a:p>
        </p:txBody>
      </p:sp>
      <p:sp>
        <p:nvSpPr>
          <p:cNvPr id="105475" name="Content Placeholder 2"/>
          <p:cNvSpPr>
            <a:spLocks noGrp="1"/>
          </p:cNvSpPr>
          <p:nvPr>
            <p:ph idx="1"/>
          </p:nvPr>
        </p:nvSpPr>
        <p:spPr/>
        <p:txBody>
          <a:bodyPr/>
          <a:lstStyle/>
          <a:p>
            <a:r>
              <a:rPr lang="en-US" smtClean="0"/>
              <a:t>The guidelines for writing an appropriate nursing diagnosis include all of the following except:</a:t>
            </a:r>
            <a:br>
              <a:rPr lang="en-US" smtClean="0"/>
            </a:br>
            <a:r>
              <a:rPr lang="en-US" smtClean="0"/>
              <a:t/>
            </a:r>
            <a:br>
              <a:rPr lang="en-US" smtClean="0"/>
            </a:br>
            <a:r>
              <a:rPr lang="en-US" smtClean="0"/>
              <a:t>A. State the diagnosis in terms of a problem, not a need</a:t>
            </a:r>
            <a:br>
              <a:rPr lang="en-US" smtClean="0"/>
            </a:br>
            <a:r>
              <a:rPr lang="en-US" smtClean="0"/>
              <a:t>B. Use nursing terminology to describe the patient's response</a:t>
            </a:r>
            <a:br>
              <a:rPr lang="en-US" smtClean="0"/>
            </a:br>
            <a:r>
              <a:rPr lang="en-US" smtClean="0"/>
              <a:t>C. Use statements that assist in planning independent nursing interventions</a:t>
            </a:r>
            <a:br>
              <a:rPr lang="en-US" smtClean="0"/>
            </a:br>
            <a:r>
              <a:rPr lang="en-US" smtClean="0"/>
              <a:t>D. Use medical terminology to describe the probable cause of the patient's response </a:t>
            </a:r>
          </a:p>
          <a:p>
            <a:endParaRPr lang="ar-JO" smtClean="0"/>
          </a:p>
        </p:txBody>
      </p:sp>
      <p:sp>
        <p:nvSpPr>
          <p:cNvPr id="105476" name="Slide Number Placeholder 3"/>
          <p:cNvSpPr>
            <a:spLocks noGrp="1"/>
          </p:cNvSpPr>
          <p:nvPr>
            <p:ph type="sldNum" sz="quarter" idx="12"/>
          </p:nvPr>
        </p:nvSpPr>
        <p:spPr>
          <a:noFill/>
          <a:ln>
            <a:miter lim="800000"/>
            <a:headEnd/>
            <a:tailEnd/>
          </a:ln>
        </p:spPr>
        <p:txBody>
          <a:bodyPr/>
          <a:lstStyle/>
          <a:p>
            <a:fld id="{9FBCCDA8-79F8-42EE-A18B-27BDF3570735}" type="slidenum">
              <a:rPr lang="ar-SA" smtClean="0">
                <a:latin typeface="Arial" charset="0"/>
                <a:cs typeface="Arial" charset="0"/>
              </a:rPr>
              <a:pPr/>
              <a:t>101</a:t>
            </a:fld>
            <a:endParaRPr lang="en-US" smtClean="0">
              <a:latin typeface="Arial" charset="0"/>
              <a:cs typeface="Arial" charset="0"/>
            </a:endParaRP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endParaRPr lang="ar-JO" smtClean="0"/>
          </a:p>
        </p:txBody>
      </p:sp>
      <p:sp>
        <p:nvSpPr>
          <p:cNvPr id="106499" name="Content Placeholder 2"/>
          <p:cNvSpPr>
            <a:spLocks noGrp="1"/>
          </p:cNvSpPr>
          <p:nvPr>
            <p:ph idx="1"/>
          </p:nvPr>
        </p:nvSpPr>
        <p:spPr/>
        <p:txBody>
          <a:bodyPr/>
          <a:lstStyle/>
          <a:p>
            <a:r>
              <a:rPr lang="en-US" smtClean="0"/>
              <a:t>Independent nursing interventions commonly used for patients with pressure ulcers include:</a:t>
            </a:r>
            <a:br>
              <a:rPr lang="en-US" smtClean="0"/>
            </a:br>
            <a:r>
              <a:rPr lang="en-US" smtClean="0"/>
              <a:t/>
            </a:r>
            <a:br>
              <a:rPr lang="en-US" smtClean="0"/>
            </a:br>
            <a:r>
              <a:rPr lang="en-US" smtClean="0"/>
              <a:t>A. changing the patient's position regularly to minimize pressure</a:t>
            </a:r>
            <a:br>
              <a:rPr lang="en-US" smtClean="0"/>
            </a:br>
            <a:r>
              <a:rPr lang="en-US" smtClean="0"/>
              <a:t>B. Applying a drying agent such as an antacid to decrease moisture at the ulcer site</a:t>
            </a:r>
            <a:br>
              <a:rPr lang="en-US" smtClean="0"/>
            </a:br>
            <a:r>
              <a:rPr lang="en-US" smtClean="0"/>
              <a:t>C. Debriding the ulcer to remove necrotic tissue, which can impede healing</a:t>
            </a:r>
            <a:br>
              <a:rPr lang="en-US" smtClean="0"/>
            </a:br>
            <a:r>
              <a:rPr lang="en-US" smtClean="0"/>
              <a:t>D. Placing the patient in a whirlpool bath containing povidone-iodine solution as tolerated </a:t>
            </a:r>
          </a:p>
          <a:p>
            <a:endParaRPr lang="ar-JO" smtClean="0"/>
          </a:p>
        </p:txBody>
      </p:sp>
      <p:sp>
        <p:nvSpPr>
          <p:cNvPr id="106500" name="Slide Number Placeholder 3"/>
          <p:cNvSpPr>
            <a:spLocks noGrp="1"/>
          </p:cNvSpPr>
          <p:nvPr>
            <p:ph type="sldNum" sz="quarter" idx="12"/>
          </p:nvPr>
        </p:nvSpPr>
        <p:spPr>
          <a:noFill/>
          <a:ln>
            <a:miter lim="800000"/>
            <a:headEnd/>
            <a:tailEnd/>
          </a:ln>
        </p:spPr>
        <p:txBody>
          <a:bodyPr/>
          <a:lstStyle/>
          <a:p>
            <a:fld id="{DA237D4E-710D-43FE-A7D6-B0E87476C9C0}" type="slidenum">
              <a:rPr lang="ar-SA" smtClean="0">
                <a:latin typeface="Arial" charset="0"/>
                <a:cs typeface="Arial" charset="0"/>
              </a:rPr>
              <a:pPr/>
              <a:t>102</a:t>
            </a:fld>
            <a:endParaRPr lang="en-US" smtClean="0">
              <a:latin typeface="Arial" charset="0"/>
              <a:cs typeface="Arial" charset="0"/>
            </a:endParaRP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endParaRPr lang="ar-JO" smtClean="0"/>
          </a:p>
        </p:txBody>
      </p:sp>
      <p:sp>
        <p:nvSpPr>
          <p:cNvPr id="107523" name="Content Placeholder 2"/>
          <p:cNvSpPr>
            <a:spLocks noGrp="1"/>
          </p:cNvSpPr>
          <p:nvPr>
            <p:ph idx="1"/>
          </p:nvPr>
        </p:nvSpPr>
        <p:spPr/>
        <p:txBody>
          <a:bodyPr/>
          <a:lstStyle/>
          <a:p>
            <a:r>
              <a:rPr lang="en-US" smtClean="0"/>
              <a:t>While the nurse is providing a patient personal hygiene, she observes that his skin is excessively dry. During the procedure, he tells her that he is very thirsty. An appropriate nursing diagnosis would be:</a:t>
            </a:r>
            <a:br>
              <a:rPr lang="en-US" smtClean="0"/>
            </a:br>
            <a:r>
              <a:rPr lang="en-US" smtClean="0"/>
              <a:t/>
            </a:r>
            <a:br>
              <a:rPr lang="en-US" smtClean="0"/>
            </a:br>
            <a:r>
              <a:rPr lang="en-US" smtClean="0"/>
              <a:t>A. Potential for impaired skin integrity R/T altered gland function</a:t>
            </a:r>
            <a:br>
              <a:rPr lang="en-US" smtClean="0"/>
            </a:br>
            <a:r>
              <a:rPr lang="en-US" smtClean="0"/>
              <a:t>B. Potential for impaired skin integrity R/T dehydration</a:t>
            </a:r>
            <a:br>
              <a:rPr lang="en-US" smtClean="0"/>
            </a:br>
            <a:r>
              <a:rPr lang="en-US" smtClean="0"/>
              <a:t>C. Impaired skin integrity R/T dehydration </a:t>
            </a:r>
            <a:br>
              <a:rPr lang="en-US" smtClean="0"/>
            </a:br>
            <a:r>
              <a:rPr lang="en-US" smtClean="0"/>
              <a:t>D. Impaired skin integrity R/T altered circulation </a:t>
            </a:r>
          </a:p>
          <a:p>
            <a:endParaRPr lang="ar-JO" smtClean="0"/>
          </a:p>
        </p:txBody>
      </p:sp>
      <p:sp>
        <p:nvSpPr>
          <p:cNvPr id="107524" name="Slide Number Placeholder 3"/>
          <p:cNvSpPr>
            <a:spLocks noGrp="1"/>
          </p:cNvSpPr>
          <p:nvPr>
            <p:ph type="sldNum" sz="quarter" idx="12"/>
          </p:nvPr>
        </p:nvSpPr>
        <p:spPr>
          <a:noFill/>
          <a:ln>
            <a:miter lim="800000"/>
            <a:headEnd/>
            <a:tailEnd/>
          </a:ln>
        </p:spPr>
        <p:txBody>
          <a:bodyPr/>
          <a:lstStyle/>
          <a:p>
            <a:fld id="{41D9F652-B331-460F-9E4C-AA84F94E8BD8}" type="slidenum">
              <a:rPr lang="ar-SA" smtClean="0">
                <a:latin typeface="Arial" charset="0"/>
                <a:cs typeface="Arial" charset="0"/>
              </a:rPr>
              <a:pPr/>
              <a:t>103</a:t>
            </a:fld>
            <a:endParaRPr lang="en-US" smtClean="0">
              <a:latin typeface="Arial" charset="0"/>
              <a:cs typeface="Arial" charset="0"/>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a:noFill/>
          <a:ln>
            <a:miter lim="800000"/>
            <a:headEnd/>
            <a:tailEnd/>
          </a:ln>
        </p:spPr>
        <p:txBody>
          <a:bodyPr/>
          <a:lstStyle/>
          <a:p>
            <a:fld id="{992AC26E-9893-4668-B980-D42F2470CA10}" type="slidenum">
              <a:rPr lang="ar-SA" smtClean="0">
                <a:latin typeface="Arial" charset="0"/>
                <a:cs typeface="Arial" charset="0"/>
              </a:rPr>
              <a:pPr/>
              <a:t>104</a:t>
            </a:fld>
            <a:endParaRPr lang="en-US" smtClean="0">
              <a:latin typeface="Arial" charset="0"/>
              <a:cs typeface="Arial" charset="0"/>
            </a:endParaRPr>
          </a:p>
        </p:txBody>
      </p:sp>
      <p:sp>
        <p:nvSpPr>
          <p:cNvPr id="5" name="Rectangle 4"/>
          <p:cNvSpPr/>
          <p:nvPr/>
        </p:nvSpPr>
        <p:spPr>
          <a:xfrm>
            <a:off x="2652245" y="2967335"/>
            <a:ext cx="383951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Thank you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idx="4294967295"/>
          </p:nvPr>
        </p:nvSpPr>
        <p:spPr>
          <a:xfrm>
            <a:off x="457200" y="1600200"/>
            <a:ext cx="8229600" cy="685800"/>
          </a:xfrm>
        </p:spPr>
        <p:txBody>
          <a:bodyPr/>
          <a:lstStyle/>
          <a:p>
            <a:pPr eaLnBrk="1" hangingPunct="1">
              <a:defRPr/>
            </a:pPr>
            <a:r>
              <a:rPr lang="en-US" b="1" smtClean="0">
                <a:effectLst>
                  <a:outerShdw blurRad="38100" dist="38100" dir="2700000" algn="tl">
                    <a:srgbClr val="000000"/>
                  </a:outerShdw>
                </a:effectLst>
              </a:rPr>
              <a:t>Box 10-2</a:t>
            </a:r>
            <a:r>
              <a:rPr lang="en-US" smtClean="0">
                <a:effectLst>
                  <a:outerShdw blurRad="38100" dist="38100" dir="2700000" algn="tl">
                    <a:srgbClr val="000000"/>
                  </a:outerShdw>
                </a:effectLst>
              </a:rPr>
              <a:t>   </a:t>
            </a:r>
            <a:r>
              <a:rPr lang="en-US" b="1" smtClean="0">
                <a:effectLst>
                  <a:outerShdw blurRad="38100" dist="38100" dir="2700000" algn="tl">
                    <a:srgbClr val="000000"/>
                  </a:outerShdw>
                </a:effectLst>
              </a:rPr>
              <a:t>Personal Critical Thinking Indicators: Behaviors Demonstrating CT Characteristics and Attitudes</a:t>
            </a:r>
            <a:endParaRPr lang="en-US" smtClean="0">
              <a:effectLst>
                <a:outerShdw blurRad="38100" dist="38100" dir="2700000" algn="tl">
                  <a:srgbClr val="000000"/>
                </a:outerShdw>
              </a:effectLst>
            </a:endParaRPr>
          </a:p>
        </p:txBody>
      </p:sp>
      <p:pic>
        <p:nvPicPr>
          <p:cNvPr id="13315" name="box_10_02.jpg" descr="box_10_02"/>
          <p:cNvPicPr>
            <a:picLocks noChangeAspect="1" noChangeArrowheads="1"/>
          </p:cNvPicPr>
          <p:nvPr/>
        </p:nvPicPr>
        <p:blipFill>
          <a:blip r:embed="rId3"/>
          <a:srcRect/>
          <a:stretch>
            <a:fillRect/>
          </a:stretch>
        </p:blipFill>
        <p:spPr bwMode="auto">
          <a:xfrm>
            <a:off x="228600" y="381000"/>
            <a:ext cx="8686800" cy="568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sz="3600" dirty="0" smtClean="0"/>
              <a:t>Critical Thinking and Nursing</a:t>
            </a:r>
          </a:p>
        </p:txBody>
      </p:sp>
      <p:sp>
        <p:nvSpPr>
          <p:cNvPr id="14339" name="Rectangle 5"/>
          <p:cNvSpPr>
            <a:spLocks noGrp="1" noChangeArrowheads="1"/>
          </p:cNvSpPr>
          <p:nvPr>
            <p:ph type="body" idx="1"/>
          </p:nvPr>
        </p:nvSpPr>
        <p:spPr/>
        <p:txBody>
          <a:bodyPr/>
          <a:lstStyle/>
          <a:p>
            <a:r>
              <a:rPr lang="en-US" sz="3200" dirty="0" smtClean="0"/>
              <a:t>Critical thinking underlies each step of the nursing process, problem-solving process, and decision-making process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r>
              <a:rPr lang="en-US" sz="3600" b="1" dirty="0" smtClean="0"/>
              <a:t>The Nursing Process</a:t>
            </a:r>
          </a:p>
        </p:txBody>
      </p:sp>
      <p:sp>
        <p:nvSpPr>
          <p:cNvPr id="15363" name="Rectangle 5"/>
          <p:cNvSpPr>
            <a:spLocks noGrp="1" noChangeArrowheads="1"/>
          </p:cNvSpPr>
          <p:nvPr>
            <p:ph type="body" idx="1"/>
          </p:nvPr>
        </p:nvSpPr>
        <p:spPr/>
        <p:txBody>
          <a:bodyPr/>
          <a:lstStyle/>
          <a:p>
            <a:r>
              <a:rPr lang="en-US" sz="3200" dirty="0" smtClean="0"/>
              <a:t>Systematic, rational method of planning and providing individualized care</a:t>
            </a:r>
          </a:p>
          <a:p>
            <a:pPr lvl="1"/>
            <a:r>
              <a:rPr lang="en-US" sz="3200" dirty="0" smtClean="0"/>
              <a:t>Assessing</a:t>
            </a:r>
          </a:p>
          <a:p>
            <a:pPr lvl="1"/>
            <a:r>
              <a:rPr lang="en-US" sz="3200" dirty="0" smtClean="0"/>
              <a:t>Diagnosing</a:t>
            </a:r>
          </a:p>
          <a:p>
            <a:pPr lvl="1"/>
            <a:r>
              <a:rPr lang="en-US" sz="3200" dirty="0" smtClean="0"/>
              <a:t>Planning</a:t>
            </a:r>
          </a:p>
          <a:p>
            <a:pPr lvl="1"/>
            <a:r>
              <a:rPr lang="en-US" sz="3200" dirty="0" smtClean="0"/>
              <a:t>Implementing</a:t>
            </a:r>
          </a:p>
          <a:p>
            <a:pPr lvl="1"/>
            <a:r>
              <a:rPr lang="en-US" sz="3200" dirty="0" smtClean="0"/>
              <a:t>Evaluating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sz="3600" b="1" dirty="0" smtClean="0"/>
              <a:t>Problem-Solving Process</a:t>
            </a:r>
          </a:p>
        </p:txBody>
      </p:sp>
      <p:sp>
        <p:nvSpPr>
          <p:cNvPr id="16387" name="Rectangle 5"/>
          <p:cNvSpPr>
            <a:spLocks noGrp="1" noChangeArrowheads="1"/>
          </p:cNvSpPr>
          <p:nvPr>
            <p:ph type="body" idx="1"/>
          </p:nvPr>
        </p:nvSpPr>
        <p:spPr/>
        <p:txBody>
          <a:bodyPr/>
          <a:lstStyle/>
          <a:p>
            <a:pPr>
              <a:lnSpc>
                <a:spcPct val="90000"/>
              </a:lnSpc>
            </a:pPr>
            <a:r>
              <a:rPr lang="en-US" sz="2800" dirty="0" smtClean="0"/>
              <a:t>Clarify the nature of a problem and suggest possible solutions</a:t>
            </a:r>
          </a:p>
          <a:p>
            <a:pPr>
              <a:lnSpc>
                <a:spcPct val="90000"/>
              </a:lnSpc>
            </a:pPr>
            <a:endParaRPr lang="en-US" sz="2800" dirty="0" smtClean="0"/>
          </a:p>
          <a:p>
            <a:pPr>
              <a:lnSpc>
                <a:spcPct val="90000"/>
              </a:lnSpc>
            </a:pPr>
            <a:r>
              <a:rPr lang="en-US" sz="2800" dirty="0" smtClean="0"/>
              <a:t>Commonly used approaches</a:t>
            </a:r>
          </a:p>
          <a:p>
            <a:pPr lvl="1">
              <a:lnSpc>
                <a:spcPct val="90000"/>
              </a:lnSpc>
            </a:pPr>
            <a:r>
              <a:rPr lang="en-US" sz="2800" dirty="0" smtClean="0"/>
              <a:t>Trial and error</a:t>
            </a:r>
          </a:p>
          <a:p>
            <a:pPr lvl="1">
              <a:lnSpc>
                <a:spcPct val="90000"/>
              </a:lnSpc>
            </a:pPr>
            <a:r>
              <a:rPr lang="en-US" sz="2800" dirty="0" smtClean="0"/>
              <a:t>Intuition</a:t>
            </a:r>
          </a:p>
          <a:p>
            <a:pPr lvl="1">
              <a:lnSpc>
                <a:spcPct val="90000"/>
              </a:lnSpc>
            </a:pPr>
            <a:r>
              <a:rPr lang="en-US" sz="2800" dirty="0" smtClean="0"/>
              <a:t>Research process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en-US" sz="3600" b="1" dirty="0" smtClean="0"/>
              <a:t>Decision-Making Process</a:t>
            </a:r>
          </a:p>
        </p:txBody>
      </p:sp>
      <p:sp>
        <p:nvSpPr>
          <p:cNvPr id="17411" name="Rectangle 5"/>
          <p:cNvSpPr>
            <a:spLocks noGrp="1" noChangeArrowheads="1"/>
          </p:cNvSpPr>
          <p:nvPr>
            <p:ph type="body" idx="1"/>
          </p:nvPr>
        </p:nvSpPr>
        <p:spPr/>
        <p:txBody>
          <a:bodyPr/>
          <a:lstStyle/>
          <a:p>
            <a:r>
              <a:rPr lang="en-US" sz="3200" dirty="0" smtClean="0"/>
              <a:t>Choosing the best actions to meet a desired goal</a:t>
            </a:r>
          </a:p>
          <a:p>
            <a:pPr lvl="1"/>
            <a:r>
              <a:rPr lang="en-US" sz="3200" dirty="0" smtClean="0"/>
              <a:t>Value decisions (e.g., keeping client information confidential)</a:t>
            </a:r>
          </a:p>
          <a:p>
            <a:pPr lvl="1"/>
            <a:r>
              <a:rPr lang="en-US" sz="3200" dirty="0" smtClean="0"/>
              <a:t>Time management decisions (e.g., take clean linens in at the same time as giving medications)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b="1" dirty="0" smtClean="0"/>
              <a:t>Decision-Making Process (cont'd)</a:t>
            </a:r>
          </a:p>
        </p:txBody>
      </p:sp>
      <p:sp>
        <p:nvSpPr>
          <p:cNvPr id="18435" name="Rectangle 5"/>
          <p:cNvSpPr>
            <a:spLocks noGrp="1" noChangeArrowheads="1"/>
          </p:cNvSpPr>
          <p:nvPr>
            <p:ph type="body" idx="1"/>
          </p:nvPr>
        </p:nvSpPr>
        <p:spPr/>
        <p:txBody>
          <a:bodyPr/>
          <a:lstStyle/>
          <a:p>
            <a:r>
              <a:rPr lang="en-US" sz="3200" dirty="0" smtClean="0"/>
              <a:t>Choosing the best actions to meet a desired goal</a:t>
            </a:r>
          </a:p>
          <a:p>
            <a:pPr lvl="1"/>
            <a:r>
              <a:rPr lang="en-US" sz="3200" dirty="0" smtClean="0"/>
              <a:t>Scheduling decisions (e.g., bathing clients before visiting hours)</a:t>
            </a:r>
          </a:p>
          <a:p>
            <a:pPr lvl="1"/>
            <a:r>
              <a:rPr lang="en-US" sz="3200" dirty="0" smtClean="0"/>
              <a:t>Prioritizing decisions (e.g., most urgent ones and ones that can be delegated)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19459" name="Rectangle 2"/>
          <p:cNvSpPr>
            <a:spLocks noGrp="1" noChangeArrowheads="1"/>
          </p:cNvSpPr>
          <p:nvPr>
            <p:ph type="title" idx="4294967295"/>
          </p:nvPr>
        </p:nvSpPr>
        <p:spPr>
          <a:xfrm>
            <a:off x="614363" y="274638"/>
            <a:ext cx="8605837" cy="1143000"/>
          </a:xfrm>
        </p:spPr>
        <p:txBody>
          <a:bodyPr anchor="ctr"/>
          <a:lstStyle/>
          <a:p>
            <a:pPr eaLnBrk="1" hangingPunct="1"/>
            <a:r>
              <a:rPr lang="en-US" smtClean="0"/>
              <a:t>The Nursing Process</a:t>
            </a:r>
            <a:r>
              <a:rPr lang="en-CA" smtClean="0"/>
              <a:t> </a:t>
            </a:r>
          </a:p>
        </p:txBody>
      </p:sp>
      <p:pic>
        <p:nvPicPr>
          <p:cNvPr id="19460"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61" name="Slide Number Placeholder 1"/>
          <p:cNvSpPr>
            <a:spLocks noGrp="1"/>
          </p:cNvSpPr>
          <p:nvPr>
            <p:ph type="sldNum" sz="quarter" idx="12"/>
          </p:nvPr>
        </p:nvSpPr>
        <p:spPr>
          <a:noFill/>
          <a:ln>
            <a:miter lim="800000"/>
            <a:headEnd/>
            <a:tailEnd/>
          </a:ln>
        </p:spPr>
        <p:txBody>
          <a:bodyPr/>
          <a:lstStyle/>
          <a:p>
            <a:fld id="{7D33A830-04E4-4714-A3E4-4D46E71935F1}" type="slidenum">
              <a:rPr lang="ar-SA" smtClean="0">
                <a:latin typeface="Arial" charset="0"/>
                <a:cs typeface="Arial" charset="0"/>
              </a:rPr>
              <a:pPr/>
              <a:t>17</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20483" name="Rectangle 2"/>
          <p:cNvSpPr>
            <a:spLocks noGrp="1" noChangeArrowheads="1"/>
          </p:cNvSpPr>
          <p:nvPr>
            <p:ph type="title" idx="4294967295"/>
          </p:nvPr>
        </p:nvSpPr>
        <p:spPr/>
        <p:txBody>
          <a:bodyPr anchor="ctr"/>
          <a:lstStyle/>
          <a:p>
            <a:pPr eaLnBrk="1" hangingPunct="1"/>
            <a:r>
              <a:rPr lang="en-CA" sz="4000" b="1" dirty="0" smtClean="0"/>
              <a:t>Assessing</a:t>
            </a:r>
          </a:p>
        </p:txBody>
      </p:sp>
      <p:sp>
        <p:nvSpPr>
          <p:cNvPr id="20484" name="Rectangle 4"/>
          <p:cNvSpPr>
            <a:spLocks noGrp="1" noChangeArrowheads="1"/>
          </p:cNvSpPr>
          <p:nvPr>
            <p:ph type="body" idx="4294967295"/>
          </p:nvPr>
        </p:nvSpPr>
        <p:spPr/>
        <p:txBody>
          <a:bodyPr/>
          <a:lstStyle/>
          <a:p>
            <a:pPr eaLnBrk="1" hangingPunct="1"/>
            <a:r>
              <a:rPr lang="en-US" sz="2800" dirty="0" smtClean="0"/>
              <a:t>Collecting data</a:t>
            </a:r>
          </a:p>
          <a:p>
            <a:pPr eaLnBrk="1" hangingPunct="1"/>
            <a:r>
              <a:rPr lang="en-US" sz="2800" dirty="0" smtClean="0"/>
              <a:t>Organizing data</a:t>
            </a:r>
          </a:p>
          <a:p>
            <a:pPr eaLnBrk="1" hangingPunct="1"/>
            <a:r>
              <a:rPr lang="en-US" sz="2800" dirty="0" smtClean="0"/>
              <a:t>Validating is the act of “double-checking” or verifying data to confirm that it is accurate and factual. </a:t>
            </a:r>
          </a:p>
          <a:p>
            <a:pPr eaLnBrk="1" hangingPunct="1"/>
            <a:r>
              <a:rPr lang="en-US" sz="2800" dirty="0" smtClean="0"/>
              <a:t>Documenting data</a:t>
            </a:r>
          </a:p>
          <a:p>
            <a:pPr eaLnBrk="1" hangingPunct="1"/>
            <a:r>
              <a:rPr lang="en-US" sz="2800" dirty="0" smtClean="0"/>
              <a:t>Goal</a:t>
            </a:r>
          </a:p>
          <a:p>
            <a:pPr lvl="1" eaLnBrk="1" hangingPunct="1">
              <a:buFont typeface="Wingdings" pitchFamily="2" charset="2"/>
              <a:buChar char="ü"/>
            </a:pPr>
            <a:r>
              <a:rPr lang="en-US" sz="2800" dirty="0" smtClean="0"/>
              <a:t>Establish a database about the client’s response to health concerns or illness</a:t>
            </a:r>
          </a:p>
          <a:p>
            <a:pPr eaLnBrk="1" hangingPunct="1"/>
            <a:endParaRPr lang="en-CA" sz="2800" dirty="0" smtClean="0"/>
          </a:p>
        </p:txBody>
      </p:sp>
      <p:sp>
        <p:nvSpPr>
          <p:cNvPr id="20485" name="Slide Number Placeholder 1"/>
          <p:cNvSpPr>
            <a:spLocks noGrp="1"/>
          </p:cNvSpPr>
          <p:nvPr>
            <p:ph type="sldNum" sz="quarter" idx="12"/>
          </p:nvPr>
        </p:nvSpPr>
        <p:spPr>
          <a:noFill/>
          <a:ln>
            <a:miter lim="800000"/>
            <a:headEnd/>
            <a:tailEnd/>
          </a:ln>
        </p:spPr>
        <p:txBody>
          <a:bodyPr/>
          <a:lstStyle/>
          <a:p>
            <a:fld id="{EB70219F-5E7F-4F5B-9370-5A5834AC036F}" type="slidenum">
              <a:rPr lang="ar-SA" smtClean="0">
                <a:latin typeface="Arial" charset="0"/>
                <a:cs typeface="Arial" charset="0"/>
              </a:rPr>
              <a:pPr/>
              <a:t>18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21507" name="Rectangle 2"/>
          <p:cNvSpPr>
            <a:spLocks noGrp="1" noChangeArrowheads="1"/>
          </p:cNvSpPr>
          <p:nvPr>
            <p:ph type="title" idx="4294967295"/>
          </p:nvPr>
        </p:nvSpPr>
        <p:spPr/>
        <p:txBody>
          <a:bodyPr anchor="ctr"/>
          <a:lstStyle/>
          <a:p>
            <a:pPr eaLnBrk="1" hangingPunct="1"/>
            <a:r>
              <a:rPr lang="en-CA" b="1" dirty="0" smtClean="0"/>
              <a:t>Diagnosing</a:t>
            </a:r>
          </a:p>
        </p:txBody>
      </p:sp>
      <p:sp>
        <p:nvSpPr>
          <p:cNvPr id="21508" name="Rectangle 3"/>
          <p:cNvSpPr>
            <a:spLocks noGrp="1" noChangeArrowheads="1"/>
          </p:cNvSpPr>
          <p:nvPr>
            <p:ph type="body" idx="4294967295"/>
          </p:nvPr>
        </p:nvSpPr>
        <p:spPr/>
        <p:txBody>
          <a:bodyPr/>
          <a:lstStyle/>
          <a:p>
            <a:pPr eaLnBrk="1" hangingPunct="1"/>
            <a:r>
              <a:rPr lang="en-US" sz="3200" dirty="0" smtClean="0"/>
              <a:t>Analyzing and synthesizing data</a:t>
            </a:r>
          </a:p>
          <a:p>
            <a:pPr eaLnBrk="1" hangingPunct="1"/>
            <a:r>
              <a:rPr lang="en-US" sz="3200" dirty="0" smtClean="0"/>
              <a:t>Goals</a:t>
            </a:r>
          </a:p>
          <a:p>
            <a:pPr lvl="1" eaLnBrk="1" hangingPunct="1">
              <a:buFont typeface="Wingdings" pitchFamily="2" charset="2"/>
              <a:buChar char="ü"/>
            </a:pPr>
            <a:r>
              <a:rPr lang="en-US" sz="3200" dirty="0" smtClean="0"/>
              <a:t>Identify client strengths</a:t>
            </a:r>
          </a:p>
          <a:p>
            <a:pPr lvl="1" eaLnBrk="1" hangingPunct="1">
              <a:buFont typeface="Wingdings" pitchFamily="2" charset="2"/>
              <a:buChar char="ü"/>
            </a:pPr>
            <a:r>
              <a:rPr lang="en-US" sz="3200" dirty="0" smtClean="0"/>
              <a:t>Identify health problems that can be prevented or resolved </a:t>
            </a:r>
          </a:p>
          <a:p>
            <a:pPr lvl="1" eaLnBrk="1" hangingPunct="1">
              <a:buFont typeface="Wingdings" pitchFamily="2" charset="2"/>
              <a:buChar char="ü"/>
            </a:pPr>
            <a:r>
              <a:rPr lang="en-US" sz="3200" dirty="0" smtClean="0"/>
              <a:t>Develop a list of nursing and collaborative problems</a:t>
            </a:r>
            <a:r>
              <a:rPr lang="en-CA" sz="3200" dirty="0" smtClean="0"/>
              <a:t> </a:t>
            </a:r>
          </a:p>
        </p:txBody>
      </p:sp>
      <p:sp>
        <p:nvSpPr>
          <p:cNvPr id="21509" name="Slide Number Placeholder 1"/>
          <p:cNvSpPr>
            <a:spLocks noGrp="1"/>
          </p:cNvSpPr>
          <p:nvPr>
            <p:ph type="sldNum" sz="quarter" idx="12"/>
          </p:nvPr>
        </p:nvSpPr>
        <p:spPr>
          <a:noFill/>
          <a:ln>
            <a:miter lim="800000"/>
            <a:headEnd/>
            <a:tailEnd/>
          </a:ln>
        </p:spPr>
        <p:txBody>
          <a:bodyPr/>
          <a:lstStyle/>
          <a:p>
            <a:fld id="{FF830CC2-FF15-4B05-A28A-BC4BB2479BB0}" type="slidenum">
              <a:rPr lang="ar-SA" smtClean="0">
                <a:latin typeface="Arial" charset="0"/>
                <a:cs typeface="Arial" charset="0"/>
              </a:rPr>
              <a:pPr/>
              <a:t>19</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8"/>
          <p:cNvSpPr>
            <a:spLocks noGrp="1" noChangeArrowheads="1"/>
          </p:cNvSpPr>
          <p:nvPr>
            <p:ph type="title"/>
          </p:nvPr>
        </p:nvSpPr>
        <p:spPr/>
        <p:txBody>
          <a:bodyPr/>
          <a:lstStyle/>
          <a:p>
            <a:r>
              <a:rPr lang="en-US" sz="4000" dirty="0" smtClean="0"/>
              <a:t>Learning Outcomes</a:t>
            </a:r>
          </a:p>
        </p:txBody>
      </p:sp>
      <p:sp>
        <p:nvSpPr>
          <p:cNvPr id="4099" name="Rectangle 1029"/>
          <p:cNvSpPr>
            <a:spLocks noGrp="1" noChangeArrowheads="1"/>
          </p:cNvSpPr>
          <p:nvPr>
            <p:ph type="body" idx="1"/>
          </p:nvPr>
        </p:nvSpPr>
        <p:spPr/>
        <p:txBody>
          <a:bodyPr/>
          <a:lstStyle/>
          <a:p>
            <a:pPr marL="609600" indent="-609600">
              <a:buFontTx/>
              <a:buAutoNum type="arabicPeriod"/>
            </a:pPr>
            <a:r>
              <a:rPr lang="en-US" sz="3200" dirty="0" smtClean="0"/>
              <a:t>Describe the significance of developing critical-thinking abilities in order to practice safe, effective, and professional nursing care.</a:t>
            </a:r>
          </a:p>
          <a:p>
            <a:pPr marL="609600" indent="-609600">
              <a:buFontTx/>
              <a:buAutoNum type="arabicPeriod"/>
            </a:pPr>
            <a:r>
              <a:rPr lang="en-US" sz="3200" dirty="0" smtClean="0"/>
              <a:t>Explore ways of demonstrating critical thinking in clinical practice</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22531" name="Rectangle 2"/>
          <p:cNvSpPr>
            <a:spLocks noGrp="1" noChangeArrowheads="1"/>
          </p:cNvSpPr>
          <p:nvPr>
            <p:ph type="title" idx="4294967295"/>
          </p:nvPr>
        </p:nvSpPr>
        <p:spPr>
          <a:xfrm>
            <a:off x="2827338" y="0"/>
            <a:ext cx="6316662" cy="1143000"/>
          </a:xfrm>
        </p:spPr>
        <p:txBody>
          <a:bodyPr anchor="ctr"/>
          <a:lstStyle/>
          <a:p>
            <a:pPr eaLnBrk="1" hangingPunct="1"/>
            <a:r>
              <a:rPr lang="en-CA" b="1" dirty="0" smtClean="0"/>
              <a:t>Planning</a:t>
            </a:r>
          </a:p>
        </p:txBody>
      </p:sp>
      <p:sp>
        <p:nvSpPr>
          <p:cNvPr id="22532" name="Rectangle 3"/>
          <p:cNvSpPr>
            <a:spLocks noGrp="1" noChangeArrowheads="1"/>
          </p:cNvSpPr>
          <p:nvPr>
            <p:ph type="body" idx="4294967295"/>
          </p:nvPr>
        </p:nvSpPr>
        <p:spPr>
          <a:xfrm>
            <a:off x="2571736" y="928670"/>
            <a:ext cx="6213475" cy="4891087"/>
          </a:xfrm>
        </p:spPr>
        <p:txBody>
          <a:bodyPr/>
          <a:lstStyle/>
          <a:p>
            <a:pPr eaLnBrk="1" hangingPunct="1">
              <a:lnSpc>
                <a:spcPct val="90000"/>
              </a:lnSpc>
            </a:pPr>
            <a:r>
              <a:rPr lang="en-US" sz="2800" dirty="0" smtClean="0"/>
              <a:t>Determining how to prevent, reduce, or resolve identified priority client problems</a:t>
            </a:r>
          </a:p>
          <a:p>
            <a:pPr eaLnBrk="1" hangingPunct="1">
              <a:lnSpc>
                <a:spcPct val="90000"/>
              </a:lnSpc>
            </a:pPr>
            <a:r>
              <a:rPr lang="en-US" sz="2800" dirty="0" smtClean="0"/>
              <a:t>Determining how to support client strengths</a:t>
            </a:r>
          </a:p>
          <a:p>
            <a:pPr eaLnBrk="1" hangingPunct="1">
              <a:lnSpc>
                <a:spcPct val="90000"/>
              </a:lnSpc>
            </a:pPr>
            <a:r>
              <a:rPr lang="en-US" sz="2800" dirty="0" smtClean="0"/>
              <a:t>Determining how to implement nursing interventions in an organized, individualized, and goal-directed manner </a:t>
            </a:r>
          </a:p>
          <a:p>
            <a:pPr eaLnBrk="1" hangingPunct="1">
              <a:lnSpc>
                <a:spcPct val="90000"/>
              </a:lnSpc>
            </a:pPr>
            <a:r>
              <a:rPr lang="en-US" sz="2800" dirty="0" smtClean="0"/>
              <a:t>Goals</a:t>
            </a:r>
          </a:p>
          <a:p>
            <a:pPr lvl="1" eaLnBrk="1" hangingPunct="1">
              <a:lnSpc>
                <a:spcPct val="90000"/>
              </a:lnSpc>
              <a:buFont typeface="Wingdings" pitchFamily="2" charset="2"/>
              <a:buChar char="ü"/>
            </a:pPr>
            <a:r>
              <a:rPr lang="en-US" sz="2800" dirty="0" smtClean="0"/>
              <a:t>Develop an individualized care plan that specifies client goals/desired outcomes</a:t>
            </a:r>
          </a:p>
          <a:p>
            <a:pPr lvl="1" eaLnBrk="1" hangingPunct="1">
              <a:lnSpc>
                <a:spcPct val="90000"/>
              </a:lnSpc>
              <a:buFont typeface="Wingdings" pitchFamily="2" charset="2"/>
              <a:buChar char="ü"/>
            </a:pPr>
            <a:r>
              <a:rPr lang="en-US" sz="2800" dirty="0" smtClean="0"/>
              <a:t>Related nursing interventions</a:t>
            </a:r>
            <a:endParaRPr lang="en-CA" sz="2800" dirty="0" smtClean="0"/>
          </a:p>
        </p:txBody>
      </p:sp>
      <p:sp>
        <p:nvSpPr>
          <p:cNvPr id="22533" name="Slide Number Placeholder 1"/>
          <p:cNvSpPr>
            <a:spLocks noGrp="1"/>
          </p:cNvSpPr>
          <p:nvPr>
            <p:ph type="sldNum" sz="quarter" idx="12"/>
          </p:nvPr>
        </p:nvSpPr>
        <p:spPr>
          <a:noFill/>
          <a:ln>
            <a:miter lim="800000"/>
            <a:headEnd/>
            <a:tailEnd/>
          </a:ln>
        </p:spPr>
        <p:txBody>
          <a:bodyPr/>
          <a:lstStyle/>
          <a:p>
            <a:fld id="{453C60DD-DCD7-4648-8AAF-2DD58961EF14}" type="slidenum">
              <a:rPr lang="ar-SA" smtClean="0">
                <a:latin typeface="Arial" charset="0"/>
                <a:cs typeface="Arial" charset="0"/>
              </a:rPr>
              <a:pPr/>
              <a:t>20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23555" name="Rectangle 2"/>
          <p:cNvSpPr>
            <a:spLocks noGrp="1" noChangeArrowheads="1"/>
          </p:cNvSpPr>
          <p:nvPr>
            <p:ph type="title" idx="4294967295"/>
          </p:nvPr>
        </p:nvSpPr>
        <p:spPr/>
        <p:txBody>
          <a:bodyPr anchor="ctr"/>
          <a:lstStyle/>
          <a:p>
            <a:pPr eaLnBrk="1" hangingPunct="1"/>
            <a:r>
              <a:rPr lang="en-CA" b="1" dirty="0" smtClean="0"/>
              <a:t>Implementing</a:t>
            </a:r>
          </a:p>
        </p:txBody>
      </p:sp>
      <p:sp>
        <p:nvSpPr>
          <p:cNvPr id="23556" name="Rectangle 3"/>
          <p:cNvSpPr>
            <a:spLocks noGrp="1" noChangeArrowheads="1"/>
          </p:cNvSpPr>
          <p:nvPr>
            <p:ph type="body" idx="4294967295"/>
          </p:nvPr>
        </p:nvSpPr>
        <p:spPr>
          <a:xfrm>
            <a:off x="2817813" y="1285860"/>
            <a:ext cx="6326187" cy="4525963"/>
          </a:xfrm>
        </p:spPr>
        <p:txBody>
          <a:bodyPr/>
          <a:lstStyle/>
          <a:p>
            <a:pPr eaLnBrk="1" hangingPunct="1"/>
            <a:r>
              <a:rPr lang="en-US" sz="2800" dirty="0" smtClean="0"/>
              <a:t>Carrying out (or delegating) and documenting planned nursing interventions</a:t>
            </a:r>
          </a:p>
          <a:p>
            <a:pPr eaLnBrk="1" hangingPunct="1"/>
            <a:r>
              <a:rPr lang="en-US" sz="2800" dirty="0" smtClean="0"/>
              <a:t>Goals</a:t>
            </a:r>
          </a:p>
          <a:p>
            <a:pPr lvl="1" eaLnBrk="1" hangingPunct="1">
              <a:buFont typeface="Wingdings" pitchFamily="2" charset="2"/>
              <a:buChar char="ü"/>
            </a:pPr>
            <a:r>
              <a:rPr lang="en-US" sz="2800" dirty="0" smtClean="0"/>
              <a:t>Assist the client to meet desired goals/outcomes</a:t>
            </a:r>
          </a:p>
          <a:p>
            <a:pPr lvl="1" eaLnBrk="1" hangingPunct="1">
              <a:buFont typeface="Wingdings" pitchFamily="2" charset="2"/>
              <a:buChar char="ü"/>
            </a:pPr>
            <a:r>
              <a:rPr lang="en-US" sz="2800" dirty="0" smtClean="0"/>
              <a:t>Promote wellness</a:t>
            </a:r>
          </a:p>
          <a:p>
            <a:pPr lvl="1" eaLnBrk="1" hangingPunct="1">
              <a:buFont typeface="Wingdings" pitchFamily="2" charset="2"/>
              <a:buChar char="ü"/>
            </a:pPr>
            <a:r>
              <a:rPr lang="en-US" sz="2800" dirty="0" smtClean="0"/>
              <a:t>Prevent illness and disease</a:t>
            </a:r>
          </a:p>
          <a:p>
            <a:pPr lvl="1" eaLnBrk="1" hangingPunct="1">
              <a:buFont typeface="Wingdings" pitchFamily="2" charset="2"/>
              <a:buChar char="ü"/>
            </a:pPr>
            <a:r>
              <a:rPr lang="en-US" sz="2800" dirty="0" smtClean="0"/>
              <a:t>Restore health</a:t>
            </a:r>
          </a:p>
          <a:p>
            <a:pPr lvl="1" eaLnBrk="1" hangingPunct="1">
              <a:buFont typeface="Wingdings" pitchFamily="2" charset="2"/>
              <a:buChar char="ü"/>
            </a:pPr>
            <a:r>
              <a:rPr lang="en-US" sz="2800" dirty="0" smtClean="0"/>
              <a:t>Facilitate coping with altered functioning</a:t>
            </a:r>
            <a:r>
              <a:rPr lang="en-CA" sz="2800" dirty="0" smtClean="0"/>
              <a:t> </a:t>
            </a:r>
          </a:p>
        </p:txBody>
      </p:sp>
      <p:sp>
        <p:nvSpPr>
          <p:cNvPr id="23557" name="Slide Number Placeholder 1"/>
          <p:cNvSpPr>
            <a:spLocks noGrp="1"/>
          </p:cNvSpPr>
          <p:nvPr>
            <p:ph type="sldNum" sz="quarter" idx="12"/>
          </p:nvPr>
        </p:nvSpPr>
        <p:spPr>
          <a:noFill/>
          <a:ln>
            <a:miter lim="800000"/>
            <a:headEnd/>
            <a:tailEnd/>
          </a:ln>
        </p:spPr>
        <p:txBody>
          <a:bodyPr/>
          <a:lstStyle/>
          <a:p>
            <a:fld id="{04D405FC-812A-40E3-8D8B-D3B4005BD186}" type="slidenum">
              <a:rPr lang="ar-SA" smtClean="0">
                <a:latin typeface="Arial" charset="0"/>
                <a:cs typeface="Arial" charset="0"/>
              </a:rPr>
              <a:pPr/>
              <a:t>21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24579" name="Rectangle 2"/>
          <p:cNvSpPr>
            <a:spLocks noGrp="1" noChangeArrowheads="1"/>
          </p:cNvSpPr>
          <p:nvPr>
            <p:ph type="title" idx="4294967295"/>
          </p:nvPr>
        </p:nvSpPr>
        <p:spPr/>
        <p:txBody>
          <a:bodyPr anchor="ctr"/>
          <a:lstStyle/>
          <a:p>
            <a:pPr eaLnBrk="1" hangingPunct="1"/>
            <a:r>
              <a:rPr lang="en-CA" b="1" dirty="0" smtClean="0"/>
              <a:t>Evaluating</a:t>
            </a:r>
          </a:p>
        </p:txBody>
      </p:sp>
      <p:sp>
        <p:nvSpPr>
          <p:cNvPr id="24580" name="Rectangle 3"/>
          <p:cNvSpPr>
            <a:spLocks noGrp="1" noChangeArrowheads="1"/>
          </p:cNvSpPr>
          <p:nvPr>
            <p:ph type="body" idx="4294967295"/>
          </p:nvPr>
        </p:nvSpPr>
        <p:spPr/>
        <p:txBody>
          <a:bodyPr/>
          <a:lstStyle/>
          <a:p>
            <a:pPr eaLnBrk="1" hangingPunct="1"/>
            <a:r>
              <a:rPr lang="en-US" sz="2800" dirty="0" smtClean="0"/>
              <a:t>Measuring the degree to which goals/outcomes have been achieved</a:t>
            </a:r>
          </a:p>
          <a:p>
            <a:pPr eaLnBrk="1" hangingPunct="1"/>
            <a:r>
              <a:rPr lang="en-US" sz="2800" dirty="0" smtClean="0"/>
              <a:t>Identifying factors that positively or negatively influence goal achievement</a:t>
            </a:r>
          </a:p>
          <a:p>
            <a:pPr eaLnBrk="1" hangingPunct="1"/>
            <a:r>
              <a:rPr lang="en-US" sz="2800" dirty="0" smtClean="0"/>
              <a:t>Goal</a:t>
            </a:r>
          </a:p>
          <a:p>
            <a:pPr lvl="1" eaLnBrk="1" hangingPunct="1">
              <a:buFont typeface="Wingdings" pitchFamily="2" charset="2"/>
              <a:buChar char="ü"/>
            </a:pPr>
            <a:r>
              <a:rPr lang="en-US" sz="2800" dirty="0" smtClean="0"/>
              <a:t>Determine whether to continue, modify, or terminate the plan of care</a:t>
            </a:r>
            <a:r>
              <a:rPr lang="en-CA" sz="2800" dirty="0" smtClean="0"/>
              <a:t> </a:t>
            </a:r>
          </a:p>
        </p:txBody>
      </p:sp>
      <p:sp>
        <p:nvSpPr>
          <p:cNvPr id="24581" name="Slide Number Placeholder 1"/>
          <p:cNvSpPr>
            <a:spLocks noGrp="1"/>
          </p:cNvSpPr>
          <p:nvPr>
            <p:ph type="sldNum" sz="quarter" idx="12"/>
          </p:nvPr>
        </p:nvSpPr>
        <p:spPr>
          <a:noFill/>
          <a:ln>
            <a:miter lim="800000"/>
            <a:headEnd/>
            <a:tailEnd/>
          </a:ln>
        </p:spPr>
        <p:txBody>
          <a:bodyPr/>
          <a:lstStyle/>
          <a:p>
            <a:fld id="{520A403D-6658-4533-AA11-CB89B73C58EC}" type="slidenum">
              <a:rPr lang="ar-SA" smtClean="0">
                <a:latin typeface="Arial" charset="0"/>
                <a:cs typeface="Arial" charset="0"/>
              </a:rPr>
              <a:pPr/>
              <a:t>22</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25603" name="Rectangle 2"/>
          <p:cNvSpPr>
            <a:spLocks noGrp="1" noChangeArrowheads="1"/>
          </p:cNvSpPr>
          <p:nvPr>
            <p:ph type="title" idx="4294967295"/>
          </p:nvPr>
        </p:nvSpPr>
        <p:spPr/>
        <p:txBody>
          <a:bodyPr anchor="ctr"/>
          <a:lstStyle/>
          <a:p>
            <a:pPr eaLnBrk="1" hangingPunct="1"/>
            <a:r>
              <a:rPr lang="en-US" sz="2800" b="1" dirty="0" smtClean="0"/>
              <a:t>Characteristics of the </a:t>
            </a:r>
            <a:br>
              <a:rPr lang="en-US" sz="2800" b="1" dirty="0" smtClean="0"/>
            </a:br>
            <a:r>
              <a:rPr lang="en-US" sz="2800" b="1" dirty="0" smtClean="0"/>
              <a:t>Nursing Process</a:t>
            </a:r>
            <a:r>
              <a:rPr lang="en-CA" sz="2800" b="1" dirty="0" smtClean="0"/>
              <a:t> </a:t>
            </a:r>
          </a:p>
        </p:txBody>
      </p:sp>
      <p:sp>
        <p:nvSpPr>
          <p:cNvPr id="25604" name="Rectangle 3"/>
          <p:cNvSpPr>
            <a:spLocks noGrp="1" noChangeArrowheads="1"/>
          </p:cNvSpPr>
          <p:nvPr>
            <p:ph type="body" idx="4294967295"/>
          </p:nvPr>
        </p:nvSpPr>
        <p:spPr/>
        <p:txBody>
          <a:bodyPr/>
          <a:lstStyle/>
          <a:p>
            <a:pPr eaLnBrk="1" hangingPunct="1"/>
            <a:r>
              <a:rPr lang="en-US" sz="2800" dirty="0" smtClean="0"/>
              <a:t>Cyclic and dynamic nature</a:t>
            </a:r>
          </a:p>
          <a:p>
            <a:pPr eaLnBrk="1" hangingPunct="1"/>
            <a:r>
              <a:rPr lang="en-US" sz="2800" dirty="0" smtClean="0"/>
              <a:t>Client centeredness</a:t>
            </a:r>
          </a:p>
          <a:p>
            <a:pPr eaLnBrk="1" hangingPunct="1"/>
            <a:r>
              <a:rPr lang="en-US" sz="2800" dirty="0" smtClean="0"/>
              <a:t>Focus on problem-solving and decision-making</a:t>
            </a:r>
          </a:p>
          <a:p>
            <a:pPr eaLnBrk="1" hangingPunct="1"/>
            <a:r>
              <a:rPr lang="en-US" sz="2800" dirty="0" smtClean="0"/>
              <a:t>Interpersonal and collaborative style</a:t>
            </a:r>
          </a:p>
          <a:p>
            <a:pPr eaLnBrk="1" hangingPunct="1"/>
            <a:r>
              <a:rPr lang="en-US" sz="2800" dirty="0" smtClean="0"/>
              <a:t>Universal applicability</a:t>
            </a:r>
          </a:p>
          <a:p>
            <a:pPr eaLnBrk="1" hangingPunct="1"/>
            <a:r>
              <a:rPr lang="en-US" sz="2800" dirty="0" smtClean="0"/>
              <a:t>Use of critical thinking</a:t>
            </a:r>
            <a:r>
              <a:rPr lang="en-CA" sz="2800" dirty="0" smtClean="0"/>
              <a:t> </a:t>
            </a:r>
          </a:p>
        </p:txBody>
      </p:sp>
      <p:sp>
        <p:nvSpPr>
          <p:cNvPr id="25605" name="Slide Number Placeholder 1"/>
          <p:cNvSpPr>
            <a:spLocks noGrp="1"/>
          </p:cNvSpPr>
          <p:nvPr>
            <p:ph type="sldNum" sz="quarter" idx="12"/>
          </p:nvPr>
        </p:nvSpPr>
        <p:spPr>
          <a:noFill/>
          <a:ln>
            <a:miter lim="800000"/>
            <a:headEnd/>
            <a:tailEnd/>
          </a:ln>
        </p:spPr>
        <p:txBody>
          <a:bodyPr/>
          <a:lstStyle/>
          <a:p>
            <a:fld id="{D8378E09-5034-4B25-A63A-80B65CAFF068}" type="slidenum">
              <a:rPr lang="ar-SA" smtClean="0">
                <a:latin typeface="Arial" charset="0"/>
                <a:cs typeface="Arial" charset="0"/>
              </a:rPr>
              <a:pPr/>
              <a:t>23</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26627" name="Rectangle 2"/>
          <p:cNvSpPr>
            <a:spLocks noGrp="1" noChangeArrowheads="1"/>
          </p:cNvSpPr>
          <p:nvPr>
            <p:ph type="title" idx="4294967295"/>
          </p:nvPr>
        </p:nvSpPr>
        <p:spPr/>
        <p:txBody>
          <a:bodyPr anchor="ctr"/>
          <a:lstStyle/>
          <a:p>
            <a:pPr eaLnBrk="1" hangingPunct="1"/>
            <a:r>
              <a:rPr lang="en-US" sz="2800" smtClean="0"/>
              <a:t>Characteristics of the </a:t>
            </a:r>
            <a:br>
              <a:rPr lang="en-US" sz="2800" smtClean="0"/>
            </a:br>
            <a:r>
              <a:rPr lang="en-US" sz="2800" smtClean="0"/>
              <a:t>Nursing Process</a:t>
            </a:r>
            <a:endParaRPr lang="en-CA" sz="2800" smtClean="0"/>
          </a:p>
        </p:txBody>
      </p:sp>
      <p:pic>
        <p:nvPicPr>
          <p:cNvPr id="26628" name="Picture 4"/>
          <p:cNvPicPr>
            <a:picLocks noChangeAspect="1" noChangeArrowheads="1"/>
          </p:cNvPicPr>
          <p:nvPr/>
        </p:nvPicPr>
        <p:blipFill>
          <a:blip r:embed="rId3"/>
          <a:srcRect/>
          <a:stretch>
            <a:fillRect/>
          </a:stretch>
        </p:blipFill>
        <p:spPr bwMode="auto">
          <a:xfrm>
            <a:off x="2339975" y="1484313"/>
            <a:ext cx="6804025" cy="5373687"/>
          </a:xfrm>
          <a:prstGeom prst="rect">
            <a:avLst/>
          </a:prstGeom>
          <a:noFill/>
          <a:ln w="9525">
            <a:noFill/>
            <a:miter lim="800000"/>
            <a:headEnd/>
            <a:tailEnd/>
          </a:ln>
        </p:spPr>
      </p:pic>
      <p:sp>
        <p:nvSpPr>
          <p:cNvPr id="26629" name="Slide Number Placeholder 1"/>
          <p:cNvSpPr>
            <a:spLocks noGrp="1"/>
          </p:cNvSpPr>
          <p:nvPr>
            <p:ph type="sldNum" sz="quarter" idx="12"/>
          </p:nvPr>
        </p:nvSpPr>
        <p:spPr>
          <a:noFill/>
          <a:ln>
            <a:miter lim="800000"/>
            <a:headEnd/>
            <a:tailEnd/>
          </a:ln>
        </p:spPr>
        <p:txBody>
          <a:bodyPr/>
          <a:lstStyle/>
          <a:p>
            <a:fld id="{82E0CF66-9D52-4DBE-BA92-91273CF3A43E}" type="slidenum">
              <a:rPr lang="ar-SA" smtClean="0">
                <a:latin typeface="Arial" charset="0"/>
                <a:cs typeface="Arial" charset="0"/>
              </a:rPr>
              <a:pPr/>
              <a:t>24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txBox="1">
            <a:spLocks noGrp="1"/>
          </p:cNvSpPr>
          <p:nvPr/>
        </p:nvSpPr>
        <p:spPr bwMode="auto">
          <a:xfrm>
            <a:off x="0" y="6381750"/>
            <a:ext cx="8915400" cy="476250"/>
          </a:xfrm>
          <a:prstGeom prst="rect">
            <a:avLst/>
          </a:prstGeom>
          <a:noFill/>
          <a:ln w="9525">
            <a:noFill/>
            <a:miter lim="800000"/>
            <a:headEnd/>
            <a:tailEnd/>
          </a:ln>
        </p:spPr>
        <p:txBody>
          <a:bodyPr/>
          <a:lstStyle/>
          <a:p>
            <a:pPr algn="r"/>
            <a:endParaRPr lang="ar-JO" sz="1200">
              <a:solidFill>
                <a:srgbClr val="497BA4"/>
              </a:solidFill>
              <a:ea typeface="ＭＳ Ｐゴシック" pitchFamily="1" charset="-128"/>
            </a:endParaRPr>
          </a:p>
        </p:txBody>
      </p:sp>
      <p:sp>
        <p:nvSpPr>
          <p:cNvPr id="27651" name="Rectangle 2"/>
          <p:cNvSpPr>
            <a:spLocks noGrp="1" noChangeArrowheads="1"/>
          </p:cNvSpPr>
          <p:nvPr>
            <p:ph type="title" idx="4294967295"/>
          </p:nvPr>
        </p:nvSpPr>
        <p:spPr/>
        <p:txBody>
          <a:bodyPr anchor="ctr"/>
          <a:lstStyle/>
          <a:p>
            <a:pPr eaLnBrk="1" hangingPunct="1"/>
            <a:r>
              <a:rPr lang="en-US" sz="2800" b="1" dirty="0" smtClean="0"/>
              <a:t>Types of Assessments</a:t>
            </a:r>
            <a:endParaRPr lang="en-CA" sz="2800" b="1" dirty="0" smtClean="0"/>
          </a:p>
        </p:txBody>
      </p:sp>
      <p:sp>
        <p:nvSpPr>
          <p:cNvPr id="27652" name="Rectangle 3"/>
          <p:cNvSpPr>
            <a:spLocks noGrp="1" noChangeArrowheads="1"/>
          </p:cNvSpPr>
          <p:nvPr>
            <p:ph type="body" idx="4294967295"/>
          </p:nvPr>
        </p:nvSpPr>
        <p:spPr>
          <a:xfrm>
            <a:off x="2411413" y="1268413"/>
            <a:ext cx="6732587" cy="4819650"/>
          </a:xfrm>
        </p:spPr>
        <p:txBody>
          <a:bodyPr/>
          <a:lstStyle/>
          <a:p>
            <a:pPr eaLnBrk="1" hangingPunct="1">
              <a:lnSpc>
                <a:spcPct val="80000"/>
              </a:lnSpc>
            </a:pPr>
            <a:r>
              <a:rPr lang="en-US" b="1" dirty="0" smtClean="0"/>
              <a:t>Initial</a:t>
            </a:r>
          </a:p>
          <a:p>
            <a:pPr lvl="1" eaLnBrk="1" hangingPunct="1">
              <a:lnSpc>
                <a:spcPct val="80000"/>
              </a:lnSpc>
            </a:pPr>
            <a:r>
              <a:rPr lang="en-US" dirty="0" smtClean="0"/>
              <a:t>Performed within a specified time period</a:t>
            </a:r>
          </a:p>
          <a:p>
            <a:pPr lvl="1" eaLnBrk="1" hangingPunct="1">
              <a:lnSpc>
                <a:spcPct val="80000"/>
              </a:lnSpc>
            </a:pPr>
            <a:r>
              <a:rPr lang="en-US" dirty="0" smtClean="0"/>
              <a:t>Establishes complete database	</a:t>
            </a:r>
          </a:p>
          <a:p>
            <a:pPr eaLnBrk="1" hangingPunct="1">
              <a:lnSpc>
                <a:spcPct val="80000"/>
              </a:lnSpc>
            </a:pPr>
            <a:r>
              <a:rPr lang="en-US" b="1" dirty="0" smtClean="0"/>
              <a:t>Problem-Focused</a:t>
            </a:r>
          </a:p>
          <a:p>
            <a:pPr lvl="1" eaLnBrk="1" hangingPunct="1">
              <a:lnSpc>
                <a:spcPct val="80000"/>
              </a:lnSpc>
            </a:pPr>
            <a:r>
              <a:rPr lang="en-US" dirty="0" smtClean="0"/>
              <a:t>Ongoing process integrated with care</a:t>
            </a:r>
          </a:p>
          <a:p>
            <a:pPr lvl="1" eaLnBrk="1" hangingPunct="1">
              <a:lnSpc>
                <a:spcPct val="80000"/>
              </a:lnSpc>
            </a:pPr>
            <a:r>
              <a:rPr lang="en-US" dirty="0" smtClean="0"/>
              <a:t>Determines status of a specific problem</a:t>
            </a:r>
          </a:p>
          <a:p>
            <a:pPr eaLnBrk="1" hangingPunct="1">
              <a:lnSpc>
                <a:spcPct val="80000"/>
              </a:lnSpc>
            </a:pPr>
            <a:r>
              <a:rPr lang="en-US" b="1" dirty="0" smtClean="0"/>
              <a:t>Emergency</a:t>
            </a:r>
          </a:p>
          <a:p>
            <a:pPr lvl="1" eaLnBrk="1" hangingPunct="1">
              <a:lnSpc>
                <a:spcPct val="80000"/>
              </a:lnSpc>
            </a:pPr>
            <a:r>
              <a:rPr lang="en-US" dirty="0" smtClean="0"/>
              <a:t>Performed during physiologic or </a:t>
            </a:r>
            <a:r>
              <a:rPr lang="en-US" dirty="0" err="1" smtClean="0"/>
              <a:t>psychologic</a:t>
            </a:r>
            <a:r>
              <a:rPr lang="en-US" dirty="0" smtClean="0"/>
              <a:t> crises</a:t>
            </a:r>
          </a:p>
          <a:p>
            <a:pPr lvl="1" eaLnBrk="1" hangingPunct="1">
              <a:lnSpc>
                <a:spcPct val="80000"/>
              </a:lnSpc>
            </a:pPr>
            <a:r>
              <a:rPr lang="en-US" dirty="0" smtClean="0"/>
              <a:t>Identifies life-threatening problems</a:t>
            </a:r>
          </a:p>
          <a:p>
            <a:pPr lvl="1" eaLnBrk="1" hangingPunct="1">
              <a:lnSpc>
                <a:spcPct val="80000"/>
              </a:lnSpc>
            </a:pPr>
            <a:r>
              <a:rPr lang="en-US" dirty="0" smtClean="0"/>
              <a:t>Identifies new or overlooked problems</a:t>
            </a:r>
          </a:p>
          <a:p>
            <a:pPr eaLnBrk="1" hangingPunct="1">
              <a:lnSpc>
                <a:spcPct val="80000"/>
              </a:lnSpc>
            </a:pPr>
            <a:r>
              <a:rPr lang="en-US" b="1" dirty="0" smtClean="0"/>
              <a:t>Time-lapsed</a:t>
            </a:r>
          </a:p>
          <a:p>
            <a:pPr lvl="1" eaLnBrk="1" hangingPunct="1">
              <a:lnSpc>
                <a:spcPct val="80000"/>
              </a:lnSpc>
            </a:pPr>
            <a:r>
              <a:rPr lang="en-US" dirty="0" smtClean="0"/>
              <a:t>Occurs several months after initial</a:t>
            </a:r>
          </a:p>
          <a:p>
            <a:pPr lvl="1" eaLnBrk="1" hangingPunct="1">
              <a:lnSpc>
                <a:spcPct val="80000"/>
              </a:lnSpc>
            </a:pPr>
            <a:r>
              <a:rPr lang="en-US" dirty="0" smtClean="0"/>
              <a:t>Compares current status to baseline</a:t>
            </a:r>
            <a:endParaRPr lang="en-CA" dirty="0" smtClean="0"/>
          </a:p>
        </p:txBody>
      </p:sp>
      <p:sp>
        <p:nvSpPr>
          <p:cNvPr id="27653" name="Slide Number Placeholder 1"/>
          <p:cNvSpPr>
            <a:spLocks noGrp="1"/>
          </p:cNvSpPr>
          <p:nvPr>
            <p:ph type="sldNum" sz="quarter" idx="12"/>
          </p:nvPr>
        </p:nvSpPr>
        <p:spPr>
          <a:noFill/>
          <a:ln>
            <a:miter lim="800000"/>
            <a:headEnd/>
            <a:tailEnd/>
          </a:ln>
        </p:spPr>
        <p:txBody>
          <a:bodyPr/>
          <a:lstStyle/>
          <a:p>
            <a:fld id="{4C70F9F2-6D11-4178-BA7E-F58C4EAD2F61}" type="slidenum">
              <a:rPr lang="ar-SA" smtClean="0">
                <a:latin typeface="Arial" charset="0"/>
                <a:cs typeface="Arial" charset="0"/>
              </a:rPr>
              <a:pPr/>
              <a:t>25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2817813" y="785794"/>
            <a:ext cx="6326187" cy="4525963"/>
          </a:xfrm>
        </p:spPr>
        <p:txBody>
          <a:bodyPr/>
          <a:lstStyle/>
          <a:p>
            <a:pPr marL="533400" indent="-533400" eaLnBrk="1" hangingPunct="1"/>
            <a:r>
              <a:rPr lang="en-US" sz="2800" b="1" i="1" dirty="0" smtClean="0"/>
              <a:t>Initial assessment:</a:t>
            </a:r>
            <a:r>
              <a:rPr lang="en-US" sz="2800" b="1" dirty="0" smtClean="0"/>
              <a:t> </a:t>
            </a:r>
            <a:r>
              <a:rPr lang="en-US" sz="2800" dirty="0" smtClean="0"/>
              <a:t>is performed within a specified time after admission to a health care agency for the purpose of establishing a complete database for problem identification, reference, and future comparison.</a:t>
            </a:r>
          </a:p>
          <a:p>
            <a:pPr marL="533400" indent="-533400" eaLnBrk="1" hangingPunct="1"/>
            <a:r>
              <a:rPr lang="en-US" sz="2800" b="1" i="1" dirty="0" smtClean="0"/>
              <a:t>Problem-focused assessment</a:t>
            </a:r>
            <a:r>
              <a:rPr lang="en-US" sz="2800" dirty="0" smtClean="0"/>
              <a:t> : is an ongoing process integrated with nursing care to determine the status of a specific problem identified in an earlier assessment.</a:t>
            </a:r>
          </a:p>
          <a:p>
            <a:pPr marL="533400" indent="-533400" eaLnBrk="1" hangingPunct="1">
              <a:buFontTx/>
              <a:buNone/>
            </a:pPr>
            <a:endParaRPr lang="en-US" b="1" dirty="0" smtClean="0"/>
          </a:p>
        </p:txBody>
      </p:sp>
      <p:sp>
        <p:nvSpPr>
          <p:cNvPr id="28676" name="Slide Number Placeholder 1"/>
          <p:cNvSpPr>
            <a:spLocks noGrp="1"/>
          </p:cNvSpPr>
          <p:nvPr>
            <p:ph type="sldNum" sz="quarter" idx="12"/>
          </p:nvPr>
        </p:nvSpPr>
        <p:spPr>
          <a:noFill/>
          <a:ln>
            <a:miter lim="800000"/>
            <a:headEnd/>
            <a:tailEnd/>
          </a:ln>
        </p:spPr>
        <p:txBody>
          <a:bodyPr/>
          <a:lstStyle/>
          <a:p>
            <a:fld id="{1CCBB894-9183-4ACA-B84D-E3D941B73842}" type="slidenum">
              <a:rPr lang="ar-SA" smtClean="0">
                <a:latin typeface="Arial" charset="0"/>
                <a:cs typeface="Arial" charset="0"/>
              </a:rPr>
              <a:pPr/>
              <a:t>26</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ar-JO" smtClean="0"/>
          </a:p>
        </p:txBody>
      </p:sp>
      <p:sp>
        <p:nvSpPr>
          <p:cNvPr id="29699" name="Rectangle 3"/>
          <p:cNvSpPr>
            <a:spLocks noGrp="1" noChangeArrowheads="1"/>
          </p:cNvSpPr>
          <p:nvPr>
            <p:ph type="body" idx="1"/>
          </p:nvPr>
        </p:nvSpPr>
        <p:spPr/>
        <p:txBody>
          <a:bodyPr/>
          <a:lstStyle/>
          <a:p>
            <a:pPr marL="533400" indent="-533400" eaLnBrk="1" hangingPunct="1"/>
            <a:r>
              <a:rPr lang="en-US" b="1" i="1" smtClean="0"/>
              <a:t>Emergency assessment:</a:t>
            </a:r>
            <a:r>
              <a:rPr lang="en-US" smtClean="0"/>
              <a:t> occurs during any physiologic or psychologic crisis of the client to identify the life-threatening problems and to identify new or overlooked problems.</a:t>
            </a:r>
          </a:p>
          <a:p>
            <a:pPr marL="533400" indent="-533400" eaLnBrk="1" hangingPunct="1"/>
            <a:r>
              <a:rPr lang="en-US" b="1" i="1" smtClean="0"/>
              <a:t>Time-lapsed (expired) reassessment:</a:t>
            </a:r>
            <a:r>
              <a:rPr lang="en-US" smtClean="0"/>
              <a:t> occurs several months after the initial assessment to compare the client’s current status to baseline data previously obtained.</a:t>
            </a:r>
          </a:p>
          <a:p>
            <a:pPr marL="533400" indent="-533400" eaLnBrk="1" hangingPunct="1"/>
            <a:endParaRPr lang="en-US" smtClean="0"/>
          </a:p>
        </p:txBody>
      </p:sp>
      <p:sp>
        <p:nvSpPr>
          <p:cNvPr id="29700" name="Slide Number Placeholder 1"/>
          <p:cNvSpPr>
            <a:spLocks noGrp="1"/>
          </p:cNvSpPr>
          <p:nvPr>
            <p:ph type="sldNum" sz="quarter" idx="12"/>
          </p:nvPr>
        </p:nvSpPr>
        <p:spPr>
          <a:noFill/>
          <a:ln>
            <a:miter lim="800000"/>
            <a:headEnd/>
            <a:tailEnd/>
          </a:ln>
        </p:spPr>
        <p:txBody>
          <a:bodyPr/>
          <a:lstStyle/>
          <a:p>
            <a:fld id="{CD78595E-7343-4D92-B860-5E878AAF65E9}" type="slidenum">
              <a:rPr lang="ar-SA" smtClean="0">
                <a:latin typeface="Arial" charset="0"/>
                <a:cs typeface="Arial" charset="0"/>
              </a:rPr>
              <a:pPr/>
              <a:t>27</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txBox="1">
            <a:spLocks noGrp="1"/>
          </p:cNvSpPr>
          <p:nvPr/>
        </p:nvSpPr>
        <p:spPr bwMode="auto">
          <a:xfrm>
            <a:off x="2124075" y="6381750"/>
            <a:ext cx="8915400" cy="476250"/>
          </a:xfrm>
          <a:prstGeom prst="rect">
            <a:avLst/>
          </a:prstGeom>
          <a:noFill/>
          <a:ln w="9525">
            <a:noFill/>
            <a:miter lim="800000"/>
            <a:headEnd/>
            <a:tailEnd/>
          </a:ln>
        </p:spPr>
        <p:txBody>
          <a:bodyPr/>
          <a:lstStyle/>
          <a:p>
            <a:pPr algn="r"/>
            <a:endParaRPr lang="ar-JO" sz="1200">
              <a:solidFill>
                <a:srgbClr val="497BA4"/>
              </a:solidFill>
              <a:ea typeface="ＭＳ Ｐゴシック" pitchFamily="1" charset="-128"/>
            </a:endParaRPr>
          </a:p>
        </p:txBody>
      </p:sp>
      <p:sp>
        <p:nvSpPr>
          <p:cNvPr id="30723" name="Rectangle 2"/>
          <p:cNvSpPr>
            <a:spLocks noGrp="1" noChangeArrowheads="1"/>
          </p:cNvSpPr>
          <p:nvPr>
            <p:ph type="title" idx="4294967295"/>
          </p:nvPr>
        </p:nvSpPr>
        <p:spPr/>
        <p:txBody>
          <a:bodyPr anchor="ctr"/>
          <a:lstStyle/>
          <a:p>
            <a:pPr eaLnBrk="1" hangingPunct="1"/>
            <a:r>
              <a:rPr lang="en-US" smtClean="0"/>
              <a:t>Assessment Activities</a:t>
            </a:r>
            <a:endParaRPr lang="en-CA" smtClean="0"/>
          </a:p>
        </p:txBody>
      </p:sp>
      <p:pic>
        <p:nvPicPr>
          <p:cNvPr id="30724" name="Picture 4"/>
          <p:cNvPicPr>
            <a:picLocks noChangeAspect="1" noChangeArrowheads="1"/>
          </p:cNvPicPr>
          <p:nvPr/>
        </p:nvPicPr>
        <p:blipFill>
          <a:blip r:embed="rId3"/>
          <a:srcRect/>
          <a:stretch>
            <a:fillRect/>
          </a:stretch>
        </p:blipFill>
        <p:spPr bwMode="auto">
          <a:xfrm>
            <a:off x="0" y="1431925"/>
            <a:ext cx="5543550" cy="5426075"/>
          </a:xfrm>
          <a:prstGeom prst="rect">
            <a:avLst/>
          </a:prstGeom>
          <a:noFill/>
          <a:ln w="9525">
            <a:noFill/>
            <a:miter lim="800000"/>
            <a:headEnd/>
            <a:tailEnd/>
          </a:ln>
        </p:spPr>
      </p:pic>
      <p:sp>
        <p:nvSpPr>
          <p:cNvPr id="30725" name="Rectangle 5"/>
          <p:cNvSpPr>
            <a:spLocks noGrp="1" noChangeArrowheads="1"/>
          </p:cNvSpPr>
          <p:nvPr>
            <p:ph type="body" idx="4294967295"/>
          </p:nvPr>
        </p:nvSpPr>
        <p:spPr>
          <a:xfrm>
            <a:off x="5608638" y="1990725"/>
            <a:ext cx="3535362" cy="2206625"/>
          </a:xfrm>
          <a:noFill/>
        </p:spPr>
        <p:txBody>
          <a:bodyPr/>
          <a:lstStyle/>
          <a:p>
            <a:pPr eaLnBrk="1" hangingPunct="1">
              <a:lnSpc>
                <a:spcPct val="90000"/>
              </a:lnSpc>
            </a:pPr>
            <a:r>
              <a:rPr lang="en-US" smtClean="0"/>
              <a:t>Collecting data</a:t>
            </a:r>
          </a:p>
          <a:p>
            <a:pPr eaLnBrk="1" hangingPunct="1">
              <a:lnSpc>
                <a:spcPct val="90000"/>
              </a:lnSpc>
            </a:pPr>
            <a:r>
              <a:rPr lang="en-US" smtClean="0"/>
              <a:t>Organizing data</a:t>
            </a:r>
          </a:p>
          <a:p>
            <a:pPr eaLnBrk="1" hangingPunct="1">
              <a:lnSpc>
                <a:spcPct val="90000"/>
              </a:lnSpc>
            </a:pPr>
            <a:r>
              <a:rPr lang="en-US" smtClean="0"/>
              <a:t>Validating data</a:t>
            </a:r>
          </a:p>
          <a:p>
            <a:pPr eaLnBrk="1" hangingPunct="1">
              <a:lnSpc>
                <a:spcPct val="90000"/>
              </a:lnSpc>
            </a:pPr>
            <a:r>
              <a:rPr lang="en-US" smtClean="0"/>
              <a:t>Documenting data</a:t>
            </a:r>
            <a:endParaRPr lang="en-CA" smtClean="0"/>
          </a:p>
        </p:txBody>
      </p:sp>
      <p:sp>
        <p:nvSpPr>
          <p:cNvPr id="30726" name="Slide Number Placeholder 1"/>
          <p:cNvSpPr>
            <a:spLocks noGrp="1"/>
          </p:cNvSpPr>
          <p:nvPr>
            <p:ph type="sldNum" sz="quarter" idx="12"/>
          </p:nvPr>
        </p:nvSpPr>
        <p:spPr>
          <a:noFill/>
          <a:ln>
            <a:miter lim="800000"/>
            <a:headEnd/>
            <a:tailEnd/>
          </a:ln>
        </p:spPr>
        <p:txBody>
          <a:bodyPr/>
          <a:lstStyle/>
          <a:p>
            <a:fld id="{2C1BEA42-DE50-4259-B5D6-62875F1A02D9}" type="slidenum">
              <a:rPr lang="ar-SA" smtClean="0">
                <a:latin typeface="Arial" charset="0"/>
                <a:cs typeface="Arial" charset="0"/>
              </a:rPr>
              <a:pPr/>
              <a:t>28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2693988" y="981075"/>
            <a:ext cx="6326187" cy="5145088"/>
          </a:xfrm>
        </p:spPr>
        <p:txBody>
          <a:bodyPr/>
          <a:lstStyle/>
          <a:p>
            <a:pPr eaLnBrk="1" hangingPunct="1"/>
            <a:r>
              <a:rPr lang="en-US" sz="2800" b="1" smtClean="0"/>
              <a:t>Collecting data</a:t>
            </a:r>
            <a:r>
              <a:rPr lang="en-US" sz="2800" smtClean="0"/>
              <a:t> is the process of gathering information about a client’s health status.</a:t>
            </a:r>
          </a:p>
          <a:p>
            <a:pPr eaLnBrk="1" hangingPunct="1"/>
            <a:r>
              <a:rPr lang="en-US" sz="2800" b="1" smtClean="0"/>
              <a:t>Organizing data</a:t>
            </a:r>
            <a:r>
              <a:rPr lang="en-US" sz="2800" smtClean="0"/>
              <a:t> is categorizing data systematically using a specified format.</a:t>
            </a:r>
          </a:p>
          <a:p>
            <a:pPr eaLnBrk="1" hangingPunct="1"/>
            <a:r>
              <a:rPr lang="en-US" sz="2800" b="1" smtClean="0"/>
              <a:t>Validating data</a:t>
            </a:r>
            <a:r>
              <a:rPr lang="en-US" sz="2800" smtClean="0"/>
              <a:t> is the act of “double-checking” or verifying data to confirm that it is accurate and factual. </a:t>
            </a:r>
          </a:p>
          <a:p>
            <a:pPr eaLnBrk="1" hangingPunct="1"/>
            <a:r>
              <a:rPr lang="en-US" sz="2800" b="1" smtClean="0"/>
              <a:t>Documenting </a:t>
            </a:r>
            <a:r>
              <a:rPr lang="en-US" sz="2800" smtClean="0"/>
              <a:t>is accurately and factually recording data.</a:t>
            </a:r>
          </a:p>
        </p:txBody>
      </p:sp>
      <p:sp>
        <p:nvSpPr>
          <p:cNvPr id="31747" name="Slide Number Placeholder 1"/>
          <p:cNvSpPr>
            <a:spLocks noGrp="1"/>
          </p:cNvSpPr>
          <p:nvPr>
            <p:ph type="sldNum" sz="quarter" idx="12"/>
          </p:nvPr>
        </p:nvSpPr>
        <p:spPr>
          <a:noFill/>
          <a:ln>
            <a:miter lim="800000"/>
            <a:headEnd/>
            <a:tailEnd/>
          </a:ln>
        </p:spPr>
        <p:txBody>
          <a:bodyPr/>
          <a:lstStyle/>
          <a:p>
            <a:fld id="{E9292820-938D-4A0D-9C66-182BCFFB3082}" type="slidenum">
              <a:rPr lang="ar-SA" smtClean="0">
                <a:latin typeface="Arial" charset="0"/>
                <a:cs typeface="Arial" charset="0"/>
              </a:rPr>
              <a:pPr/>
              <a:t>29</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028"/>
          <p:cNvSpPr>
            <a:spLocks noGrp="1" noChangeArrowheads="1"/>
          </p:cNvSpPr>
          <p:nvPr>
            <p:ph type="title" idx="4294967295"/>
          </p:nvPr>
        </p:nvSpPr>
        <p:spPr/>
        <p:txBody>
          <a:bodyPr/>
          <a:lstStyle/>
          <a:p>
            <a:pPr>
              <a:defRPr/>
            </a:pPr>
            <a:r>
              <a:rPr lang="en-US" smtClean="0">
                <a:effectLst>
                  <a:outerShdw blurRad="38100" dist="38100" dir="2700000" algn="tl">
                    <a:srgbClr val="000000"/>
                  </a:outerShdw>
                </a:effectLst>
              </a:rPr>
              <a:t>Learning Outcomes (cont’d)</a:t>
            </a:r>
          </a:p>
        </p:txBody>
      </p:sp>
      <p:sp>
        <p:nvSpPr>
          <p:cNvPr id="5123" name="Rectangle 1029"/>
          <p:cNvSpPr>
            <a:spLocks noGrp="1" noChangeArrowheads="1"/>
          </p:cNvSpPr>
          <p:nvPr>
            <p:ph type="body" idx="4294967295"/>
          </p:nvPr>
        </p:nvSpPr>
        <p:spPr/>
        <p:txBody>
          <a:bodyPr/>
          <a:lstStyle/>
          <a:p>
            <a:pPr marL="609600" indent="-609600">
              <a:buFontTx/>
              <a:buAutoNum type="arabicPeriod" startAt="3"/>
            </a:pPr>
            <a:r>
              <a:rPr lang="en-US" sz="3600" dirty="0" smtClean="0"/>
              <a:t>Discuss the skills and attitudes of critical thinking.</a:t>
            </a:r>
          </a:p>
          <a:p>
            <a:pPr marL="609600" indent="-609600">
              <a:buFontTx/>
              <a:buAutoNum type="arabicPeriod" startAt="3"/>
            </a:pPr>
            <a:r>
              <a:rPr lang="en-US" sz="3600" dirty="0" smtClean="0"/>
              <a:t>Discuss the relationships among critical thinking, the problem-solving process, and the decision-making process</a:t>
            </a:r>
            <a:r>
              <a:rPr lang="en-US"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32771" name="Rectangle 2"/>
          <p:cNvSpPr>
            <a:spLocks noGrp="1" noChangeArrowheads="1"/>
          </p:cNvSpPr>
          <p:nvPr>
            <p:ph type="title" idx="4294967295"/>
          </p:nvPr>
        </p:nvSpPr>
        <p:spPr/>
        <p:txBody>
          <a:bodyPr anchor="ctr"/>
          <a:lstStyle/>
          <a:p>
            <a:pPr eaLnBrk="1" hangingPunct="1"/>
            <a:r>
              <a:rPr lang="en-US" b="1" dirty="0" smtClean="0"/>
              <a:t>Subjective Data</a:t>
            </a:r>
            <a:endParaRPr lang="en-CA" b="1" dirty="0" smtClean="0"/>
          </a:p>
        </p:txBody>
      </p:sp>
      <p:sp>
        <p:nvSpPr>
          <p:cNvPr id="32772" name="Rectangle 4"/>
          <p:cNvSpPr>
            <a:spLocks noGrp="1" noChangeArrowheads="1"/>
          </p:cNvSpPr>
          <p:nvPr>
            <p:ph type="body" idx="4294967295"/>
          </p:nvPr>
        </p:nvSpPr>
        <p:spPr/>
        <p:txBody>
          <a:bodyPr/>
          <a:lstStyle/>
          <a:p>
            <a:pPr eaLnBrk="1" hangingPunct="1">
              <a:lnSpc>
                <a:spcPct val="90000"/>
              </a:lnSpc>
            </a:pPr>
            <a:r>
              <a:rPr lang="en-US" sz="3200" dirty="0" smtClean="0"/>
              <a:t>Symptoms or covert data</a:t>
            </a:r>
          </a:p>
          <a:p>
            <a:pPr eaLnBrk="1" hangingPunct="1">
              <a:lnSpc>
                <a:spcPct val="90000"/>
              </a:lnSpc>
            </a:pPr>
            <a:r>
              <a:rPr lang="en-US" sz="3200" dirty="0" smtClean="0"/>
              <a:t>Apparent only to the person affected</a:t>
            </a:r>
          </a:p>
          <a:p>
            <a:pPr eaLnBrk="1" hangingPunct="1">
              <a:lnSpc>
                <a:spcPct val="90000"/>
              </a:lnSpc>
            </a:pPr>
            <a:r>
              <a:rPr lang="en-US" sz="3200" dirty="0" smtClean="0"/>
              <a:t>Can be described only by person affected</a:t>
            </a:r>
          </a:p>
          <a:p>
            <a:pPr eaLnBrk="1" hangingPunct="1">
              <a:lnSpc>
                <a:spcPct val="90000"/>
              </a:lnSpc>
            </a:pPr>
            <a:r>
              <a:rPr lang="en-US" sz="3200" dirty="0" smtClean="0"/>
              <a:t>Includes sensations, feelings, values, beliefs, attitudes, and perception of personal health status and life situations</a:t>
            </a:r>
            <a:endParaRPr lang="en-CA" sz="3200" dirty="0" smtClean="0"/>
          </a:p>
        </p:txBody>
      </p:sp>
      <p:sp>
        <p:nvSpPr>
          <p:cNvPr id="32773" name="Slide Number Placeholder 1"/>
          <p:cNvSpPr>
            <a:spLocks noGrp="1"/>
          </p:cNvSpPr>
          <p:nvPr>
            <p:ph type="sldNum" sz="quarter" idx="12"/>
          </p:nvPr>
        </p:nvSpPr>
        <p:spPr>
          <a:noFill/>
          <a:ln>
            <a:miter lim="800000"/>
            <a:headEnd/>
            <a:tailEnd/>
          </a:ln>
        </p:spPr>
        <p:txBody>
          <a:bodyPr/>
          <a:lstStyle/>
          <a:p>
            <a:fld id="{1A2724E6-D4E9-4C74-919B-438417345468}" type="slidenum">
              <a:rPr lang="ar-SA" smtClean="0">
                <a:latin typeface="Arial" charset="0"/>
                <a:cs typeface="Arial" charset="0"/>
              </a:rPr>
              <a:pPr/>
              <a:t>30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33795" name="Rectangle 2"/>
          <p:cNvSpPr>
            <a:spLocks noGrp="1" noChangeArrowheads="1"/>
          </p:cNvSpPr>
          <p:nvPr>
            <p:ph type="title" idx="4294967295"/>
          </p:nvPr>
        </p:nvSpPr>
        <p:spPr/>
        <p:txBody>
          <a:bodyPr anchor="ctr"/>
          <a:lstStyle/>
          <a:p>
            <a:pPr eaLnBrk="1" hangingPunct="1"/>
            <a:r>
              <a:rPr lang="en-US" b="1" dirty="0" smtClean="0"/>
              <a:t>Objective Data</a:t>
            </a:r>
            <a:endParaRPr lang="en-CA" b="1" dirty="0" smtClean="0"/>
          </a:p>
        </p:txBody>
      </p:sp>
      <p:sp>
        <p:nvSpPr>
          <p:cNvPr id="33796" name="Rectangle 3"/>
          <p:cNvSpPr>
            <a:spLocks noGrp="1" noChangeArrowheads="1"/>
          </p:cNvSpPr>
          <p:nvPr>
            <p:ph type="body" idx="4294967295"/>
          </p:nvPr>
        </p:nvSpPr>
        <p:spPr/>
        <p:txBody>
          <a:bodyPr/>
          <a:lstStyle/>
          <a:p>
            <a:pPr eaLnBrk="1" hangingPunct="1"/>
            <a:r>
              <a:rPr lang="en-US" sz="3200" dirty="0" smtClean="0"/>
              <a:t>Signs or overt data </a:t>
            </a:r>
          </a:p>
          <a:p>
            <a:pPr eaLnBrk="1" hangingPunct="1"/>
            <a:r>
              <a:rPr lang="en-US" sz="3200" dirty="0" smtClean="0"/>
              <a:t>Detectable by an observer</a:t>
            </a:r>
          </a:p>
          <a:p>
            <a:pPr eaLnBrk="1" hangingPunct="1"/>
            <a:r>
              <a:rPr lang="en-US" sz="3200" dirty="0" smtClean="0"/>
              <a:t>Can be measured or tested against an accepted standard</a:t>
            </a:r>
          </a:p>
          <a:p>
            <a:pPr eaLnBrk="1" hangingPunct="1"/>
            <a:r>
              <a:rPr lang="en-US" sz="3200" dirty="0" smtClean="0"/>
              <a:t>Can be seen, heard, felt, or smelled</a:t>
            </a:r>
          </a:p>
          <a:p>
            <a:pPr eaLnBrk="1" hangingPunct="1"/>
            <a:r>
              <a:rPr lang="en-US" sz="3200" dirty="0" smtClean="0"/>
              <a:t>Obtained through observation or physical examination</a:t>
            </a:r>
          </a:p>
        </p:txBody>
      </p:sp>
      <p:sp>
        <p:nvSpPr>
          <p:cNvPr id="33797" name="Slide Number Placeholder 1"/>
          <p:cNvSpPr>
            <a:spLocks noGrp="1"/>
          </p:cNvSpPr>
          <p:nvPr>
            <p:ph type="sldNum" sz="quarter" idx="12"/>
          </p:nvPr>
        </p:nvSpPr>
        <p:spPr>
          <a:noFill/>
          <a:ln>
            <a:miter lim="800000"/>
            <a:headEnd/>
            <a:tailEnd/>
          </a:ln>
        </p:spPr>
        <p:txBody>
          <a:bodyPr/>
          <a:lstStyle/>
          <a:p>
            <a:fld id="{2DAC27A3-9971-4FAA-A966-FF1599E60786}" type="slidenum">
              <a:rPr lang="ar-SA" smtClean="0">
                <a:latin typeface="Arial" charset="0"/>
                <a:cs typeface="Arial" charset="0"/>
              </a:rPr>
              <a:pPr/>
              <a:t>31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34819" name="Rectangle 2"/>
          <p:cNvSpPr>
            <a:spLocks noGrp="1" noChangeArrowheads="1"/>
          </p:cNvSpPr>
          <p:nvPr>
            <p:ph type="title" idx="4294967295"/>
          </p:nvPr>
        </p:nvSpPr>
        <p:spPr/>
        <p:txBody>
          <a:bodyPr anchor="ctr"/>
          <a:lstStyle/>
          <a:p>
            <a:pPr eaLnBrk="1" hangingPunct="1"/>
            <a:r>
              <a:rPr lang="en-US" b="1" dirty="0" smtClean="0"/>
              <a:t>Sources of Data</a:t>
            </a:r>
            <a:endParaRPr lang="en-CA" b="1" dirty="0" smtClean="0"/>
          </a:p>
        </p:txBody>
      </p:sp>
      <p:sp>
        <p:nvSpPr>
          <p:cNvPr id="34820" name="Rectangle 3"/>
          <p:cNvSpPr>
            <a:spLocks noGrp="1" noChangeArrowheads="1"/>
          </p:cNvSpPr>
          <p:nvPr>
            <p:ph type="body" idx="4294967295"/>
          </p:nvPr>
        </p:nvSpPr>
        <p:spPr/>
        <p:txBody>
          <a:bodyPr/>
          <a:lstStyle/>
          <a:p>
            <a:pPr eaLnBrk="1" hangingPunct="1"/>
            <a:r>
              <a:rPr lang="en-US" sz="3600" dirty="0" smtClean="0"/>
              <a:t>Primary Source</a:t>
            </a:r>
          </a:p>
          <a:p>
            <a:pPr lvl="1" eaLnBrk="1" hangingPunct="1"/>
            <a:r>
              <a:rPr lang="en-US" sz="3600" dirty="0" smtClean="0"/>
              <a:t>The client</a:t>
            </a:r>
          </a:p>
          <a:p>
            <a:pPr eaLnBrk="1" hangingPunct="1"/>
            <a:r>
              <a:rPr lang="en-US" sz="3600" dirty="0" smtClean="0"/>
              <a:t>Secondary Sources</a:t>
            </a:r>
          </a:p>
          <a:p>
            <a:pPr lvl="1" eaLnBrk="1" hangingPunct="1"/>
            <a:r>
              <a:rPr lang="en-US" sz="3600" dirty="0" smtClean="0"/>
              <a:t>All other sources of data </a:t>
            </a:r>
          </a:p>
          <a:p>
            <a:pPr lvl="1" eaLnBrk="1" hangingPunct="1"/>
            <a:r>
              <a:rPr lang="en-US" sz="3600" dirty="0" smtClean="0"/>
              <a:t>Should be validated, if possible</a:t>
            </a:r>
            <a:endParaRPr lang="en-CA" sz="3600" dirty="0" smtClean="0"/>
          </a:p>
        </p:txBody>
      </p:sp>
      <p:sp>
        <p:nvSpPr>
          <p:cNvPr id="34821" name="Slide Number Placeholder 1"/>
          <p:cNvSpPr>
            <a:spLocks noGrp="1"/>
          </p:cNvSpPr>
          <p:nvPr>
            <p:ph type="sldNum" sz="quarter" idx="12"/>
          </p:nvPr>
        </p:nvSpPr>
        <p:spPr>
          <a:noFill/>
          <a:ln>
            <a:miter lim="800000"/>
            <a:headEnd/>
            <a:tailEnd/>
          </a:ln>
        </p:spPr>
        <p:txBody>
          <a:bodyPr/>
          <a:lstStyle/>
          <a:p>
            <a:fld id="{46A8DDFD-FC2F-4297-A301-FA52D1552DF3}" type="slidenum">
              <a:rPr lang="ar-SA" smtClean="0">
                <a:latin typeface="Arial" charset="0"/>
                <a:cs typeface="Arial" charset="0"/>
              </a:rPr>
              <a:pPr/>
              <a:t>32</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35843" name="Rectangle 2"/>
          <p:cNvSpPr>
            <a:spLocks noGrp="1" noChangeArrowheads="1"/>
          </p:cNvSpPr>
          <p:nvPr>
            <p:ph type="title" idx="4294967295"/>
          </p:nvPr>
        </p:nvSpPr>
        <p:spPr/>
        <p:txBody>
          <a:bodyPr anchor="ctr"/>
          <a:lstStyle/>
          <a:p>
            <a:pPr eaLnBrk="1" hangingPunct="1"/>
            <a:r>
              <a:rPr lang="en-US" b="1" dirty="0" smtClean="0"/>
              <a:t>Methods of Data Collection</a:t>
            </a:r>
            <a:endParaRPr lang="en-CA" b="1" dirty="0" smtClean="0"/>
          </a:p>
        </p:txBody>
      </p:sp>
      <p:sp>
        <p:nvSpPr>
          <p:cNvPr id="35844" name="Rectangle 3"/>
          <p:cNvSpPr>
            <a:spLocks noGrp="1" noChangeArrowheads="1"/>
          </p:cNvSpPr>
          <p:nvPr>
            <p:ph type="body" idx="4294967295"/>
          </p:nvPr>
        </p:nvSpPr>
        <p:spPr>
          <a:xfrm>
            <a:off x="2357422" y="1428736"/>
            <a:ext cx="6326187" cy="4525963"/>
          </a:xfrm>
        </p:spPr>
        <p:txBody>
          <a:bodyPr/>
          <a:lstStyle/>
          <a:p>
            <a:pPr eaLnBrk="1" hangingPunct="1"/>
            <a:r>
              <a:rPr lang="en-US" sz="2800" dirty="0" smtClean="0"/>
              <a:t>Observing</a:t>
            </a:r>
          </a:p>
          <a:p>
            <a:pPr lvl="1" eaLnBrk="1" hangingPunct="1"/>
            <a:r>
              <a:rPr lang="en-US" sz="2800" dirty="0" smtClean="0"/>
              <a:t>Gathering data using the senses</a:t>
            </a:r>
          </a:p>
          <a:p>
            <a:pPr lvl="1" eaLnBrk="1" hangingPunct="1"/>
            <a:r>
              <a:rPr lang="en-US" sz="2800" dirty="0" smtClean="0"/>
              <a:t>Used to obtain following types of data:</a:t>
            </a:r>
          </a:p>
          <a:p>
            <a:pPr lvl="2" eaLnBrk="1" hangingPunct="1"/>
            <a:r>
              <a:rPr lang="en-US" sz="2800" dirty="0" smtClean="0"/>
              <a:t>Skin color (vision)</a:t>
            </a:r>
          </a:p>
          <a:p>
            <a:pPr lvl="2" eaLnBrk="1" hangingPunct="1"/>
            <a:r>
              <a:rPr lang="en-US" sz="2800" dirty="0" smtClean="0"/>
              <a:t>Body or breath odors (smell)</a:t>
            </a:r>
          </a:p>
          <a:p>
            <a:pPr lvl="2" eaLnBrk="1" hangingPunct="1"/>
            <a:r>
              <a:rPr lang="en-US" sz="2800" dirty="0" smtClean="0"/>
              <a:t>Lung or heart sounds (hearing)</a:t>
            </a:r>
          </a:p>
          <a:p>
            <a:pPr lvl="2" eaLnBrk="1" hangingPunct="1"/>
            <a:r>
              <a:rPr lang="en-US" sz="2800" dirty="0" smtClean="0"/>
              <a:t>Skin temperature (touch)</a:t>
            </a:r>
            <a:endParaRPr lang="en-CA" sz="2800" dirty="0" smtClean="0"/>
          </a:p>
        </p:txBody>
      </p:sp>
      <p:sp>
        <p:nvSpPr>
          <p:cNvPr id="35845" name="Slide Number Placeholder 1"/>
          <p:cNvSpPr>
            <a:spLocks noGrp="1"/>
          </p:cNvSpPr>
          <p:nvPr>
            <p:ph type="sldNum" sz="quarter" idx="12"/>
          </p:nvPr>
        </p:nvSpPr>
        <p:spPr>
          <a:noFill/>
          <a:ln>
            <a:miter lim="800000"/>
            <a:headEnd/>
            <a:tailEnd/>
          </a:ln>
        </p:spPr>
        <p:txBody>
          <a:bodyPr/>
          <a:lstStyle/>
          <a:p>
            <a:fld id="{D8C2DF20-581A-4867-8036-2597CD56A444}" type="slidenum">
              <a:rPr lang="ar-SA" smtClean="0">
                <a:latin typeface="Arial" charset="0"/>
                <a:cs typeface="Arial" charset="0"/>
              </a:rPr>
              <a:pPr/>
              <a:t>33</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36867" name="Rectangle 2"/>
          <p:cNvSpPr>
            <a:spLocks noGrp="1" noChangeArrowheads="1"/>
          </p:cNvSpPr>
          <p:nvPr>
            <p:ph type="title" idx="4294967295"/>
          </p:nvPr>
        </p:nvSpPr>
        <p:spPr/>
        <p:txBody>
          <a:bodyPr anchor="ctr"/>
          <a:lstStyle/>
          <a:p>
            <a:pPr eaLnBrk="1" hangingPunct="1"/>
            <a:r>
              <a:rPr lang="en-US" smtClean="0"/>
              <a:t>Methods of Data Collection</a:t>
            </a:r>
            <a:endParaRPr lang="en-CA" smtClean="0"/>
          </a:p>
        </p:txBody>
      </p:sp>
      <p:sp>
        <p:nvSpPr>
          <p:cNvPr id="36868" name="Rectangle 3"/>
          <p:cNvSpPr>
            <a:spLocks noGrp="1" noChangeArrowheads="1"/>
          </p:cNvSpPr>
          <p:nvPr>
            <p:ph type="body" idx="4294967295"/>
          </p:nvPr>
        </p:nvSpPr>
        <p:spPr/>
        <p:txBody>
          <a:bodyPr/>
          <a:lstStyle/>
          <a:p>
            <a:pPr eaLnBrk="1" hangingPunct="1"/>
            <a:r>
              <a:rPr lang="en-US" smtClean="0"/>
              <a:t>Interviewing</a:t>
            </a:r>
          </a:p>
          <a:p>
            <a:pPr lvl="1" eaLnBrk="1" hangingPunct="1"/>
            <a:r>
              <a:rPr lang="en-US" smtClean="0"/>
              <a:t>Planned communication or a conversation with a purpose </a:t>
            </a:r>
          </a:p>
          <a:p>
            <a:pPr lvl="1" eaLnBrk="1" hangingPunct="1"/>
            <a:r>
              <a:rPr lang="en-US" smtClean="0"/>
              <a:t>Used to:</a:t>
            </a:r>
          </a:p>
          <a:p>
            <a:pPr lvl="2" eaLnBrk="1" hangingPunct="1"/>
            <a:r>
              <a:rPr lang="en-US" smtClean="0"/>
              <a:t>Identify problems of mutual concern</a:t>
            </a:r>
          </a:p>
          <a:p>
            <a:pPr lvl="2" eaLnBrk="1" hangingPunct="1"/>
            <a:r>
              <a:rPr lang="en-US" smtClean="0"/>
              <a:t>Evaluate change</a:t>
            </a:r>
          </a:p>
          <a:p>
            <a:pPr lvl="2" eaLnBrk="1" hangingPunct="1"/>
            <a:r>
              <a:rPr lang="en-US" smtClean="0"/>
              <a:t>Teach </a:t>
            </a:r>
          </a:p>
          <a:p>
            <a:pPr lvl="2" eaLnBrk="1" hangingPunct="1"/>
            <a:r>
              <a:rPr lang="en-US" smtClean="0"/>
              <a:t>Provide support</a:t>
            </a:r>
          </a:p>
          <a:p>
            <a:pPr lvl="2" eaLnBrk="1" hangingPunct="1"/>
            <a:r>
              <a:rPr lang="en-US" smtClean="0"/>
              <a:t>Provide counseling or therapy</a:t>
            </a:r>
          </a:p>
        </p:txBody>
      </p:sp>
      <p:sp>
        <p:nvSpPr>
          <p:cNvPr id="36869" name="Slide Number Placeholder 1"/>
          <p:cNvSpPr>
            <a:spLocks noGrp="1"/>
          </p:cNvSpPr>
          <p:nvPr>
            <p:ph type="sldNum" sz="quarter" idx="12"/>
          </p:nvPr>
        </p:nvSpPr>
        <p:spPr>
          <a:noFill/>
          <a:ln>
            <a:miter lim="800000"/>
            <a:headEnd/>
            <a:tailEnd/>
          </a:ln>
        </p:spPr>
        <p:txBody>
          <a:bodyPr/>
          <a:lstStyle/>
          <a:p>
            <a:fld id="{000EDA9D-F74D-47BD-8C91-618D49313F74}" type="slidenum">
              <a:rPr lang="ar-SA" smtClean="0">
                <a:latin typeface="Arial" charset="0"/>
                <a:cs typeface="Arial" charset="0"/>
              </a:rPr>
              <a:pPr/>
              <a:t>34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37891" name="Rectangle 2"/>
          <p:cNvSpPr>
            <a:spLocks noGrp="1" noChangeArrowheads="1"/>
          </p:cNvSpPr>
          <p:nvPr>
            <p:ph type="title" idx="4294967295"/>
          </p:nvPr>
        </p:nvSpPr>
        <p:spPr>
          <a:xfrm>
            <a:off x="2827338" y="301625"/>
            <a:ext cx="6107112" cy="982663"/>
          </a:xfrm>
        </p:spPr>
        <p:txBody>
          <a:bodyPr anchor="ctr"/>
          <a:lstStyle/>
          <a:p>
            <a:pPr eaLnBrk="1" hangingPunct="1"/>
            <a:r>
              <a:rPr lang="en-US" smtClean="0"/>
              <a:t>Methods of Data Collection</a:t>
            </a:r>
            <a:endParaRPr lang="en-CA" smtClean="0"/>
          </a:p>
        </p:txBody>
      </p:sp>
      <p:sp>
        <p:nvSpPr>
          <p:cNvPr id="37892" name="Rectangle 3"/>
          <p:cNvSpPr>
            <a:spLocks noGrp="1" noChangeArrowheads="1"/>
          </p:cNvSpPr>
          <p:nvPr>
            <p:ph type="body" idx="4294967295"/>
          </p:nvPr>
        </p:nvSpPr>
        <p:spPr>
          <a:xfrm>
            <a:off x="2411413" y="1600200"/>
            <a:ext cx="6732587" cy="5257800"/>
          </a:xfrm>
        </p:spPr>
        <p:txBody>
          <a:bodyPr/>
          <a:lstStyle/>
          <a:p>
            <a:pPr eaLnBrk="1" hangingPunct="1"/>
            <a:r>
              <a:rPr lang="en-US" smtClean="0"/>
              <a:t>Examining (physical examination)</a:t>
            </a:r>
          </a:p>
          <a:p>
            <a:pPr lvl="1" eaLnBrk="1" hangingPunct="1"/>
            <a:r>
              <a:rPr lang="en-US" smtClean="0"/>
              <a:t>Systematic data-collection method</a:t>
            </a:r>
          </a:p>
          <a:p>
            <a:pPr lvl="1" eaLnBrk="1" hangingPunct="1"/>
            <a:r>
              <a:rPr lang="en-US" smtClean="0"/>
              <a:t>Uses observation and inspection, auscultation, palpation, and percussion</a:t>
            </a:r>
          </a:p>
          <a:p>
            <a:pPr lvl="2" eaLnBrk="1" hangingPunct="1"/>
            <a:r>
              <a:rPr lang="en-US" smtClean="0"/>
              <a:t>Blood pressure</a:t>
            </a:r>
          </a:p>
          <a:p>
            <a:pPr lvl="2" eaLnBrk="1" hangingPunct="1"/>
            <a:r>
              <a:rPr lang="en-US" smtClean="0"/>
              <a:t>Pulses</a:t>
            </a:r>
          </a:p>
          <a:p>
            <a:pPr lvl="2" eaLnBrk="1" hangingPunct="1"/>
            <a:r>
              <a:rPr lang="en-US" smtClean="0"/>
              <a:t>Heart and lungs sounds</a:t>
            </a:r>
          </a:p>
          <a:p>
            <a:pPr lvl="2" eaLnBrk="1" hangingPunct="1"/>
            <a:r>
              <a:rPr lang="en-US" smtClean="0"/>
              <a:t>Skin temperature and moisture</a:t>
            </a:r>
          </a:p>
          <a:p>
            <a:pPr lvl="2" eaLnBrk="1" hangingPunct="1"/>
            <a:r>
              <a:rPr lang="en-US" smtClean="0"/>
              <a:t>Muscle strength</a:t>
            </a:r>
            <a:r>
              <a:rPr lang="en-CA" sz="2000" smtClean="0"/>
              <a:t> </a:t>
            </a:r>
            <a:endParaRPr lang="en-US" sz="2000" smtClean="0"/>
          </a:p>
        </p:txBody>
      </p:sp>
      <p:sp>
        <p:nvSpPr>
          <p:cNvPr id="37893" name="Slide Number Placeholder 1"/>
          <p:cNvSpPr>
            <a:spLocks noGrp="1"/>
          </p:cNvSpPr>
          <p:nvPr>
            <p:ph type="sldNum" sz="quarter" idx="12"/>
          </p:nvPr>
        </p:nvSpPr>
        <p:spPr>
          <a:noFill/>
          <a:ln>
            <a:miter lim="800000"/>
            <a:headEnd/>
            <a:tailEnd/>
          </a:ln>
        </p:spPr>
        <p:txBody>
          <a:bodyPr/>
          <a:lstStyle/>
          <a:p>
            <a:fld id="{C9112542-CDEB-4380-AEAD-57772B3094DF}" type="slidenum">
              <a:rPr lang="ar-SA" smtClean="0">
                <a:latin typeface="Arial" charset="0"/>
                <a:cs typeface="Arial" charset="0"/>
              </a:rPr>
              <a:pPr/>
              <a:t>35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txBox="1">
            <a:spLocks noGrp="1"/>
          </p:cNvSpPr>
          <p:nvPr/>
        </p:nvSpPr>
        <p:spPr bwMode="auto">
          <a:xfrm>
            <a:off x="76200" y="6372225"/>
            <a:ext cx="8915400" cy="476250"/>
          </a:xfrm>
          <a:prstGeom prst="rect">
            <a:avLst/>
          </a:prstGeom>
          <a:noFill/>
          <a:ln w="9525">
            <a:noFill/>
            <a:miter lim="800000"/>
            <a:headEnd/>
            <a:tailEnd/>
          </a:ln>
        </p:spPr>
        <p:txBody>
          <a:bodyPr/>
          <a:lstStyle/>
          <a:p>
            <a:pPr algn="r"/>
            <a:r>
              <a:rPr lang="en-US" sz="1200">
                <a:solidFill>
                  <a:srgbClr val="497BA4"/>
                </a:solidFill>
                <a:ea typeface="ＭＳ Ｐゴシック" pitchFamily="1" charset="-128"/>
              </a:rPr>
              <a:t>Copyright 2008 by Pearson Education, Inc.</a:t>
            </a:r>
          </a:p>
        </p:txBody>
      </p:sp>
      <p:sp>
        <p:nvSpPr>
          <p:cNvPr id="38915" name="Rectangle 2"/>
          <p:cNvSpPr>
            <a:spLocks noGrp="1" noChangeArrowheads="1"/>
          </p:cNvSpPr>
          <p:nvPr>
            <p:ph type="title" idx="4294967295"/>
          </p:nvPr>
        </p:nvSpPr>
        <p:spPr>
          <a:xfrm>
            <a:off x="1619250" y="274638"/>
            <a:ext cx="7400925" cy="1143000"/>
          </a:xfrm>
        </p:spPr>
        <p:txBody>
          <a:bodyPr anchor="ctr"/>
          <a:lstStyle/>
          <a:p>
            <a:pPr eaLnBrk="1" hangingPunct="1"/>
            <a:r>
              <a:rPr lang="en-US" sz="2800" smtClean="0"/>
              <a:t>Closed and Open-ended Questions</a:t>
            </a:r>
            <a:r>
              <a:rPr lang="en-CA" sz="2800" smtClean="0"/>
              <a:t> </a:t>
            </a:r>
          </a:p>
        </p:txBody>
      </p:sp>
      <p:sp>
        <p:nvSpPr>
          <p:cNvPr id="38916" name="Rectangle 3"/>
          <p:cNvSpPr>
            <a:spLocks noGrp="1" noChangeArrowheads="1"/>
          </p:cNvSpPr>
          <p:nvPr>
            <p:ph type="body" sz="half" idx="4294967295"/>
          </p:nvPr>
        </p:nvSpPr>
        <p:spPr>
          <a:xfrm>
            <a:off x="2339975" y="1628775"/>
            <a:ext cx="3095625" cy="4530725"/>
          </a:xfrm>
        </p:spPr>
        <p:txBody>
          <a:bodyPr/>
          <a:lstStyle/>
          <a:p>
            <a:pPr algn="ctr" eaLnBrk="1" hangingPunct="1">
              <a:buFontTx/>
              <a:buNone/>
            </a:pPr>
            <a:r>
              <a:rPr lang="en-US" b="1" smtClean="0"/>
              <a:t>Closed Question</a:t>
            </a:r>
          </a:p>
          <a:p>
            <a:pPr eaLnBrk="1" hangingPunct="1"/>
            <a:r>
              <a:rPr lang="en-US" smtClean="0"/>
              <a:t>Restrictive</a:t>
            </a:r>
          </a:p>
          <a:p>
            <a:pPr lvl="1" eaLnBrk="1" hangingPunct="1"/>
            <a:r>
              <a:rPr lang="en-US" smtClean="0"/>
              <a:t>Yes/no</a:t>
            </a:r>
          </a:p>
          <a:p>
            <a:pPr lvl="1" eaLnBrk="1" hangingPunct="1"/>
            <a:r>
              <a:rPr lang="en-US" smtClean="0"/>
              <a:t>Factual (accurate)</a:t>
            </a:r>
          </a:p>
          <a:p>
            <a:pPr eaLnBrk="1" hangingPunct="1"/>
            <a:r>
              <a:rPr lang="en-US" smtClean="0"/>
              <a:t>Less effort and information from client</a:t>
            </a:r>
          </a:p>
          <a:p>
            <a:pPr eaLnBrk="1" hangingPunct="1"/>
            <a:r>
              <a:rPr lang="en-US" smtClean="0"/>
              <a:t>“What medications did you take?”</a:t>
            </a:r>
          </a:p>
          <a:p>
            <a:pPr eaLnBrk="1" hangingPunct="1"/>
            <a:r>
              <a:rPr lang="en-US" smtClean="0"/>
              <a:t>“Are you having pain now?”</a:t>
            </a:r>
          </a:p>
          <a:p>
            <a:pPr eaLnBrk="1" hangingPunct="1"/>
            <a:endParaRPr lang="en-CA" smtClean="0"/>
          </a:p>
        </p:txBody>
      </p:sp>
      <p:sp>
        <p:nvSpPr>
          <p:cNvPr id="38917" name="Rectangle 4"/>
          <p:cNvSpPr>
            <a:spLocks noGrp="1" noChangeArrowheads="1"/>
          </p:cNvSpPr>
          <p:nvPr>
            <p:ph type="body" sz="half" idx="4294967295"/>
          </p:nvPr>
        </p:nvSpPr>
        <p:spPr>
          <a:xfrm>
            <a:off x="5508625" y="1600200"/>
            <a:ext cx="3511550" cy="4525963"/>
          </a:xfrm>
        </p:spPr>
        <p:txBody>
          <a:bodyPr/>
          <a:lstStyle/>
          <a:p>
            <a:pPr algn="ctr" eaLnBrk="1" hangingPunct="1">
              <a:lnSpc>
                <a:spcPct val="90000"/>
              </a:lnSpc>
              <a:buFontTx/>
              <a:buNone/>
            </a:pPr>
            <a:r>
              <a:rPr lang="en-US" b="1" smtClean="0"/>
              <a:t>Open-ended Question</a:t>
            </a:r>
          </a:p>
          <a:p>
            <a:pPr eaLnBrk="1" hangingPunct="1">
              <a:lnSpc>
                <a:spcPct val="90000"/>
              </a:lnSpc>
            </a:pPr>
            <a:r>
              <a:rPr lang="en-US" smtClean="0"/>
              <a:t>Specify broad topic to discuss</a:t>
            </a:r>
          </a:p>
          <a:p>
            <a:pPr eaLnBrk="1" hangingPunct="1">
              <a:lnSpc>
                <a:spcPct val="90000"/>
              </a:lnSpc>
            </a:pPr>
            <a:r>
              <a:rPr lang="en-US" smtClean="0"/>
              <a:t>Invite longer answers</a:t>
            </a:r>
          </a:p>
          <a:p>
            <a:pPr eaLnBrk="1" hangingPunct="1">
              <a:lnSpc>
                <a:spcPct val="90000"/>
              </a:lnSpc>
            </a:pPr>
            <a:r>
              <a:rPr lang="en-US" smtClean="0"/>
              <a:t>Get more information from client</a:t>
            </a:r>
          </a:p>
          <a:p>
            <a:pPr eaLnBrk="1" hangingPunct="1">
              <a:lnSpc>
                <a:spcPct val="90000"/>
              </a:lnSpc>
            </a:pPr>
            <a:r>
              <a:rPr lang="en-US" smtClean="0"/>
              <a:t>Useful to change topics and elicit attitudes</a:t>
            </a:r>
          </a:p>
          <a:p>
            <a:pPr eaLnBrk="1" hangingPunct="1">
              <a:lnSpc>
                <a:spcPct val="90000"/>
              </a:lnSpc>
            </a:pPr>
            <a:r>
              <a:rPr lang="en-US" smtClean="0"/>
              <a:t>“How have you been feeling lately?”</a:t>
            </a:r>
          </a:p>
        </p:txBody>
      </p:sp>
      <p:sp>
        <p:nvSpPr>
          <p:cNvPr id="38918" name="Slide Number Placeholder 1"/>
          <p:cNvSpPr>
            <a:spLocks noGrp="1"/>
          </p:cNvSpPr>
          <p:nvPr>
            <p:ph type="sldNum" sz="quarter" idx="12"/>
          </p:nvPr>
        </p:nvSpPr>
        <p:spPr>
          <a:noFill/>
          <a:ln>
            <a:miter lim="800000"/>
            <a:headEnd/>
            <a:tailEnd/>
          </a:ln>
        </p:spPr>
        <p:txBody>
          <a:bodyPr/>
          <a:lstStyle/>
          <a:p>
            <a:fld id="{32F902EE-5F91-4E0A-B9B8-4BD4FFAA5C28}" type="slidenum">
              <a:rPr lang="ar-SA" smtClean="0">
                <a:latin typeface="Arial" charset="0"/>
                <a:cs typeface="Arial" charset="0"/>
              </a:rPr>
              <a:pPr/>
              <a:t>36</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Nursing diagnosis</a:t>
            </a:r>
          </a:p>
        </p:txBody>
      </p:sp>
      <p:sp>
        <p:nvSpPr>
          <p:cNvPr id="39939" name="Rectangle 3"/>
          <p:cNvSpPr>
            <a:spLocks noGrp="1" noChangeArrowheads="1"/>
          </p:cNvSpPr>
          <p:nvPr>
            <p:ph type="body" idx="1"/>
          </p:nvPr>
        </p:nvSpPr>
        <p:spPr>
          <a:xfrm>
            <a:off x="1643042" y="1428736"/>
            <a:ext cx="6824662" cy="4525963"/>
          </a:xfrm>
        </p:spPr>
        <p:txBody>
          <a:bodyPr/>
          <a:lstStyle/>
          <a:p>
            <a:pPr algn="ctr" eaLnBrk="1" hangingPunct="1">
              <a:buFontTx/>
              <a:buNone/>
            </a:pPr>
            <a:r>
              <a:rPr lang="en-US" sz="2800" dirty="0" smtClean="0"/>
              <a:t>North American Nursing Diagnosis Association (NANDA)</a:t>
            </a:r>
          </a:p>
          <a:p>
            <a:pPr eaLnBrk="1" hangingPunct="1"/>
            <a:endParaRPr lang="en-US" sz="2800" b="1" dirty="0" smtClean="0"/>
          </a:p>
          <a:p>
            <a:pPr eaLnBrk="1" hangingPunct="1"/>
            <a:r>
              <a:rPr lang="en-US" sz="2800" b="1" dirty="0" smtClean="0"/>
              <a:t>A nursing diagnosis is a clinical judgment about individual, family, or community experiences and responses to actual or potential health problems and life processes. </a:t>
            </a:r>
          </a:p>
        </p:txBody>
      </p:sp>
      <p:sp>
        <p:nvSpPr>
          <p:cNvPr id="39940" name="Slide Number Placeholder 1"/>
          <p:cNvSpPr>
            <a:spLocks noGrp="1"/>
          </p:cNvSpPr>
          <p:nvPr>
            <p:ph type="sldNum" sz="quarter" idx="12"/>
          </p:nvPr>
        </p:nvSpPr>
        <p:spPr>
          <a:noFill/>
          <a:ln>
            <a:miter lim="800000"/>
            <a:headEnd/>
            <a:tailEnd/>
          </a:ln>
        </p:spPr>
        <p:txBody>
          <a:bodyPr/>
          <a:lstStyle/>
          <a:p>
            <a:fld id="{382BC3C2-AB23-49BD-80FA-9D919AF7D36C}" type="slidenum">
              <a:rPr lang="ar-SA" smtClean="0">
                <a:latin typeface="Arial" charset="0"/>
                <a:cs typeface="Arial" charset="0"/>
              </a:rPr>
              <a:pPr/>
              <a:t>37</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9750" y="274638"/>
            <a:ext cx="8480425" cy="706437"/>
          </a:xfrm>
        </p:spPr>
        <p:txBody>
          <a:bodyPr/>
          <a:lstStyle/>
          <a:p>
            <a:pPr eaLnBrk="1" hangingPunct="1"/>
            <a:r>
              <a:rPr lang="en-US" sz="2800" smtClean="0"/>
              <a:t>NURSING DIAGNOSIS VS. MEDICAL DIAGNOSIS</a:t>
            </a:r>
          </a:p>
        </p:txBody>
      </p:sp>
      <p:sp>
        <p:nvSpPr>
          <p:cNvPr id="40963" name="Rectangle 3"/>
          <p:cNvSpPr>
            <a:spLocks noGrp="1" noChangeArrowheads="1"/>
          </p:cNvSpPr>
          <p:nvPr>
            <p:ph type="body" idx="1"/>
          </p:nvPr>
        </p:nvSpPr>
        <p:spPr/>
        <p:txBody>
          <a:bodyPr/>
          <a:lstStyle/>
          <a:p>
            <a:pPr eaLnBrk="1" hangingPunct="1">
              <a:lnSpc>
                <a:spcPct val="80000"/>
              </a:lnSpc>
            </a:pPr>
            <a:r>
              <a:rPr lang="en-US" smtClean="0"/>
              <a:t>A medical diagnosis deals with disease or medical condition. </a:t>
            </a:r>
          </a:p>
          <a:p>
            <a:pPr eaLnBrk="1" hangingPunct="1">
              <a:lnSpc>
                <a:spcPct val="80000"/>
              </a:lnSpc>
            </a:pPr>
            <a:r>
              <a:rPr lang="en-US" smtClean="0"/>
              <a:t>A nursing diagnosis deals with human response to actual or potential health problems and life processes. </a:t>
            </a:r>
          </a:p>
          <a:p>
            <a:pPr eaLnBrk="1" hangingPunct="1">
              <a:lnSpc>
                <a:spcPct val="80000"/>
              </a:lnSpc>
            </a:pPr>
            <a:r>
              <a:rPr lang="en-US" smtClean="0"/>
              <a:t>For example:</a:t>
            </a:r>
          </a:p>
          <a:p>
            <a:pPr lvl="1" eaLnBrk="1" hangingPunct="1">
              <a:lnSpc>
                <a:spcPct val="80000"/>
              </a:lnSpc>
            </a:pPr>
            <a:r>
              <a:rPr lang="en-US" smtClean="0"/>
              <a:t>a medical diagnosis of Cerebrovascular Attack (CVA or Stroke) provides information about the patient’s pathology. </a:t>
            </a:r>
          </a:p>
          <a:p>
            <a:pPr lvl="1" eaLnBrk="1" hangingPunct="1">
              <a:lnSpc>
                <a:spcPct val="80000"/>
              </a:lnSpc>
            </a:pPr>
            <a:r>
              <a:rPr lang="en-US" smtClean="0"/>
              <a:t>The complimentary nursing diagnoses of Impaired verbal communication, risk for falls, interrupted family processes and powerlessness</a:t>
            </a:r>
            <a:r>
              <a:rPr lang="en-US" sz="2000" smtClean="0"/>
              <a:t> </a:t>
            </a:r>
          </a:p>
        </p:txBody>
      </p:sp>
      <p:sp>
        <p:nvSpPr>
          <p:cNvPr id="40964" name="Slide Number Placeholder 1"/>
          <p:cNvSpPr>
            <a:spLocks noGrp="1"/>
          </p:cNvSpPr>
          <p:nvPr>
            <p:ph type="sldNum" sz="quarter" idx="12"/>
          </p:nvPr>
        </p:nvSpPr>
        <p:spPr>
          <a:noFill/>
          <a:ln>
            <a:miter lim="800000"/>
            <a:headEnd/>
            <a:tailEnd/>
          </a:ln>
        </p:spPr>
        <p:txBody>
          <a:bodyPr/>
          <a:lstStyle/>
          <a:p>
            <a:fld id="{808E421F-5DAB-48E0-8296-6227B05ECA74}" type="slidenum">
              <a:rPr lang="ar-SA" smtClean="0">
                <a:latin typeface="Arial" charset="0"/>
                <a:cs typeface="Arial" charset="0"/>
              </a:rPr>
              <a:pPr/>
              <a:t>38</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000" b="1" dirty="0" smtClean="0"/>
              <a:t>Nursing Diagnosis</a:t>
            </a:r>
          </a:p>
        </p:txBody>
      </p:sp>
      <p:sp>
        <p:nvSpPr>
          <p:cNvPr id="41987" name="Rectangle 3"/>
          <p:cNvSpPr>
            <a:spLocks noGrp="1" noChangeArrowheads="1"/>
          </p:cNvSpPr>
          <p:nvPr>
            <p:ph type="body" idx="1"/>
          </p:nvPr>
        </p:nvSpPr>
        <p:spPr/>
        <p:txBody>
          <a:bodyPr/>
          <a:lstStyle/>
          <a:p>
            <a:pPr marL="533400" indent="-533400" eaLnBrk="1" hangingPunct="1">
              <a:buFontTx/>
              <a:buNone/>
            </a:pPr>
            <a:r>
              <a:rPr lang="en-US" sz="3600" dirty="0" smtClean="0"/>
              <a:t>Types of Nursing Diagnosis</a:t>
            </a:r>
          </a:p>
          <a:p>
            <a:pPr marL="914400" lvl="1" indent="-457200" eaLnBrk="1" hangingPunct="1"/>
            <a:r>
              <a:rPr lang="en-US" sz="3600" dirty="0" smtClean="0"/>
              <a:t>Actual</a:t>
            </a:r>
          </a:p>
          <a:p>
            <a:pPr marL="914400" lvl="1" indent="-457200" eaLnBrk="1" hangingPunct="1"/>
            <a:r>
              <a:rPr lang="en-US" sz="3600" dirty="0" smtClean="0"/>
              <a:t>Risk</a:t>
            </a:r>
          </a:p>
          <a:p>
            <a:pPr marL="914400" lvl="1" indent="-457200" eaLnBrk="1" hangingPunct="1"/>
            <a:r>
              <a:rPr lang="en-US" sz="3600" dirty="0" smtClean="0"/>
              <a:t>Wellness</a:t>
            </a:r>
          </a:p>
          <a:p>
            <a:pPr marL="914400" lvl="1" indent="-457200" eaLnBrk="1" hangingPunct="1"/>
            <a:r>
              <a:rPr lang="en-US" sz="3600" dirty="0" smtClean="0"/>
              <a:t>Possible</a:t>
            </a:r>
          </a:p>
          <a:p>
            <a:pPr marL="914400" lvl="1" indent="-457200" eaLnBrk="1" hangingPunct="1"/>
            <a:r>
              <a:rPr lang="en-US" sz="3600" dirty="0" smtClean="0"/>
              <a:t>Syndrome</a:t>
            </a:r>
          </a:p>
        </p:txBody>
      </p:sp>
      <p:sp>
        <p:nvSpPr>
          <p:cNvPr id="41988" name="Slide Number Placeholder 1"/>
          <p:cNvSpPr>
            <a:spLocks noGrp="1"/>
          </p:cNvSpPr>
          <p:nvPr>
            <p:ph type="sldNum" sz="quarter" idx="12"/>
          </p:nvPr>
        </p:nvSpPr>
        <p:spPr>
          <a:noFill/>
          <a:ln>
            <a:miter lim="800000"/>
            <a:headEnd/>
            <a:tailEnd/>
          </a:ln>
        </p:spPr>
        <p:txBody>
          <a:bodyPr/>
          <a:lstStyle/>
          <a:p>
            <a:fld id="{8E000BE3-8386-457B-A527-809D46DA4F25}" type="slidenum">
              <a:rPr lang="ar-SA" smtClean="0">
                <a:latin typeface="Arial" charset="0"/>
                <a:cs typeface="Arial" charset="0"/>
              </a:rPr>
              <a:pPr/>
              <a:t>39</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8"/>
          <p:cNvSpPr>
            <a:spLocks noGrp="1" noChangeArrowheads="1"/>
          </p:cNvSpPr>
          <p:nvPr>
            <p:ph type="title"/>
          </p:nvPr>
        </p:nvSpPr>
        <p:spPr/>
        <p:txBody>
          <a:bodyPr/>
          <a:lstStyle/>
          <a:p>
            <a:r>
              <a:rPr lang="en-US" sz="4000" dirty="0" smtClean="0"/>
              <a:t>Critical Thinking</a:t>
            </a:r>
          </a:p>
        </p:txBody>
      </p:sp>
      <p:sp>
        <p:nvSpPr>
          <p:cNvPr id="6147" name="Rectangle 1029"/>
          <p:cNvSpPr>
            <a:spLocks noGrp="1" noChangeArrowheads="1"/>
          </p:cNvSpPr>
          <p:nvPr>
            <p:ph type="body" idx="1"/>
          </p:nvPr>
        </p:nvSpPr>
        <p:spPr/>
        <p:txBody>
          <a:bodyPr/>
          <a:lstStyle/>
          <a:p>
            <a:r>
              <a:rPr lang="en-US" sz="3200" dirty="0" smtClean="0"/>
              <a:t>An intentional higher level reasoning process</a:t>
            </a:r>
          </a:p>
          <a:p>
            <a:r>
              <a:rPr lang="en-US" sz="3200" dirty="0" smtClean="0"/>
              <a:t>Essential component of professional accountability and quality nursing care</a:t>
            </a:r>
          </a:p>
          <a:p>
            <a:r>
              <a:rPr lang="en-US" sz="3200" dirty="0" smtClean="0"/>
              <a:t>Generated from professional, socioeconomic, and ethical/moral needs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smtClean="0"/>
              <a:t>Actual Diagnosis</a:t>
            </a:r>
          </a:p>
        </p:txBody>
      </p:sp>
      <p:sp>
        <p:nvSpPr>
          <p:cNvPr id="43011" name="Rectangle 3"/>
          <p:cNvSpPr>
            <a:spLocks noGrp="1" noChangeArrowheads="1"/>
          </p:cNvSpPr>
          <p:nvPr>
            <p:ph type="body" idx="1"/>
          </p:nvPr>
        </p:nvSpPr>
        <p:spPr/>
        <p:txBody>
          <a:bodyPr/>
          <a:lstStyle/>
          <a:p>
            <a:pPr lvl="2" eaLnBrk="1" hangingPunct="1"/>
            <a:endParaRPr lang="en-US" smtClean="0"/>
          </a:p>
          <a:p>
            <a:pPr eaLnBrk="1" hangingPunct="1"/>
            <a:r>
              <a:rPr lang="en-US" sz="3600" smtClean="0"/>
              <a:t>Problem present at the time of the assessment</a:t>
            </a:r>
          </a:p>
          <a:p>
            <a:pPr eaLnBrk="1" hangingPunct="1"/>
            <a:r>
              <a:rPr lang="en-US" sz="3600" smtClean="0"/>
              <a:t>Presence of associated signs and symptoms </a:t>
            </a:r>
          </a:p>
          <a:p>
            <a:pPr lvl="2" eaLnBrk="1" hangingPunct="1"/>
            <a:r>
              <a:rPr lang="en-US" sz="3600" smtClean="0"/>
              <a:t>(ineffective breathing pattern)</a:t>
            </a:r>
          </a:p>
        </p:txBody>
      </p:sp>
      <p:sp>
        <p:nvSpPr>
          <p:cNvPr id="43012" name="Slide Number Placeholder 1"/>
          <p:cNvSpPr>
            <a:spLocks noGrp="1"/>
          </p:cNvSpPr>
          <p:nvPr>
            <p:ph type="sldNum" sz="quarter" idx="12"/>
          </p:nvPr>
        </p:nvSpPr>
        <p:spPr>
          <a:noFill/>
          <a:ln>
            <a:miter lim="800000"/>
            <a:headEnd/>
            <a:tailEnd/>
          </a:ln>
        </p:spPr>
        <p:txBody>
          <a:bodyPr/>
          <a:lstStyle/>
          <a:p>
            <a:fld id="{E11E16EE-7275-4D9F-A372-D426B26F9871}" type="slidenum">
              <a:rPr lang="ar-SA" smtClean="0">
                <a:latin typeface="Arial" charset="0"/>
                <a:cs typeface="Arial" charset="0"/>
              </a:rPr>
              <a:pPr/>
              <a:t>40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4000" smtClean="0"/>
              <a:t>Risk Diagnosis</a:t>
            </a:r>
            <a:br>
              <a:rPr lang="en-US" sz="4000" smtClean="0"/>
            </a:br>
            <a:endParaRPr lang="en-US" sz="4000" smtClean="0"/>
          </a:p>
        </p:txBody>
      </p:sp>
      <p:sp>
        <p:nvSpPr>
          <p:cNvPr id="44035" name="Rectangle 3"/>
          <p:cNvSpPr>
            <a:spLocks noGrp="1" noChangeArrowheads="1"/>
          </p:cNvSpPr>
          <p:nvPr>
            <p:ph type="body" idx="1"/>
          </p:nvPr>
        </p:nvSpPr>
        <p:spPr/>
        <p:txBody>
          <a:bodyPr/>
          <a:lstStyle/>
          <a:p>
            <a:pPr lvl="1" eaLnBrk="1" hangingPunct="1"/>
            <a:r>
              <a:rPr lang="en-US" sz="3600" smtClean="0"/>
              <a:t>Problem does not exist</a:t>
            </a:r>
          </a:p>
          <a:p>
            <a:pPr lvl="1" eaLnBrk="1" hangingPunct="1"/>
            <a:r>
              <a:rPr lang="en-US" sz="3600" smtClean="0"/>
              <a:t>Presence of risk factors</a:t>
            </a:r>
          </a:p>
          <a:p>
            <a:pPr lvl="2" eaLnBrk="1" hangingPunct="1"/>
            <a:r>
              <a:rPr lang="en-US" sz="3600" smtClean="0"/>
              <a:t>(High risk for complication)</a:t>
            </a:r>
          </a:p>
        </p:txBody>
      </p:sp>
      <p:sp>
        <p:nvSpPr>
          <p:cNvPr id="44036" name="Slide Number Placeholder 1"/>
          <p:cNvSpPr>
            <a:spLocks noGrp="1"/>
          </p:cNvSpPr>
          <p:nvPr>
            <p:ph type="sldNum" sz="quarter" idx="12"/>
          </p:nvPr>
        </p:nvSpPr>
        <p:spPr>
          <a:noFill/>
          <a:ln>
            <a:miter lim="800000"/>
            <a:headEnd/>
            <a:tailEnd/>
          </a:ln>
        </p:spPr>
        <p:txBody>
          <a:bodyPr/>
          <a:lstStyle/>
          <a:p>
            <a:fld id="{18A47FB2-24AC-4692-B90C-54BDF5DFBB5E}" type="slidenum">
              <a:rPr lang="ar-SA" smtClean="0">
                <a:latin typeface="Arial" charset="0"/>
                <a:cs typeface="Arial" charset="0"/>
              </a:rPr>
              <a:pPr/>
              <a:t>41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smtClean="0"/>
              <a:t>Wellness Diagnosis</a:t>
            </a:r>
            <a:br>
              <a:rPr lang="en-US" sz="4000" smtClean="0"/>
            </a:br>
            <a:endParaRPr lang="en-US" sz="4000" smtClean="0"/>
          </a:p>
        </p:txBody>
      </p:sp>
      <p:sp>
        <p:nvSpPr>
          <p:cNvPr id="45059" name="Rectangle 3"/>
          <p:cNvSpPr>
            <a:spLocks noGrp="1" noChangeArrowheads="1"/>
          </p:cNvSpPr>
          <p:nvPr>
            <p:ph type="body" idx="1"/>
          </p:nvPr>
        </p:nvSpPr>
        <p:spPr>
          <a:xfrm>
            <a:off x="2214563" y="1000125"/>
            <a:ext cx="6588125" cy="4525963"/>
          </a:xfrm>
        </p:spPr>
        <p:txBody>
          <a:bodyPr/>
          <a:lstStyle/>
          <a:p>
            <a:pPr marL="533400" indent="-533400" eaLnBrk="1" hangingPunct="1"/>
            <a:r>
              <a:rPr lang="en-US" sz="3600" smtClean="0"/>
              <a:t>Readiness for enhancement </a:t>
            </a:r>
          </a:p>
          <a:p>
            <a:pPr marL="533400" indent="-533400" eaLnBrk="1" hangingPunct="1"/>
            <a:r>
              <a:rPr lang="en-US" sz="3600" smtClean="0"/>
              <a:t>describes human responses to levels of wellness in an individual, family, or community that have a readiness enhancement.”</a:t>
            </a:r>
          </a:p>
          <a:p>
            <a:pPr marL="914400" lvl="1" indent="-457200" eaLnBrk="1" hangingPunct="1"/>
            <a:r>
              <a:rPr lang="en-US" sz="3600" smtClean="0"/>
              <a:t>(readiness for enhanced spiritual well-being or readiness for enhanced family coping)</a:t>
            </a:r>
          </a:p>
        </p:txBody>
      </p:sp>
      <p:sp>
        <p:nvSpPr>
          <p:cNvPr id="45060" name="Slide Number Placeholder 1"/>
          <p:cNvSpPr>
            <a:spLocks noGrp="1"/>
          </p:cNvSpPr>
          <p:nvPr>
            <p:ph type="sldNum" sz="quarter" idx="12"/>
          </p:nvPr>
        </p:nvSpPr>
        <p:spPr>
          <a:noFill/>
          <a:ln>
            <a:miter lim="800000"/>
            <a:headEnd/>
            <a:tailEnd/>
          </a:ln>
        </p:spPr>
        <p:txBody>
          <a:bodyPr/>
          <a:lstStyle/>
          <a:p>
            <a:fld id="{40D93B96-D12D-4908-BDB2-3BA783A23AA0}" type="slidenum">
              <a:rPr lang="ar-SA" smtClean="0">
                <a:latin typeface="Arial" charset="0"/>
                <a:cs typeface="Arial" charset="0"/>
              </a:rPr>
              <a:pPr/>
              <a:t>42</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43188" y="0"/>
            <a:ext cx="6316662" cy="1643063"/>
          </a:xfrm>
        </p:spPr>
        <p:txBody>
          <a:bodyPr/>
          <a:lstStyle/>
          <a:p>
            <a:pPr eaLnBrk="1" hangingPunct="1"/>
            <a:r>
              <a:rPr lang="en-US" sz="4000" smtClean="0"/>
              <a:t/>
            </a:r>
            <a:br>
              <a:rPr lang="en-US" sz="4000" smtClean="0"/>
            </a:br>
            <a:r>
              <a:rPr lang="en-US" sz="4000" smtClean="0"/>
              <a:t/>
            </a:r>
            <a:br>
              <a:rPr lang="en-US" sz="4000" smtClean="0"/>
            </a:br>
            <a:r>
              <a:rPr lang="en-US" sz="4000" smtClean="0"/>
              <a:t>Possible Diagnosis</a:t>
            </a:r>
            <a:br>
              <a:rPr lang="en-US" sz="4000" smtClean="0"/>
            </a:br>
            <a:endParaRPr lang="en-US" sz="4000" smtClean="0"/>
          </a:p>
        </p:txBody>
      </p:sp>
      <p:sp>
        <p:nvSpPr>
          <p:cNvPr id="46083" name="Rectangle 3"/>
          <p:cNvSpPr>
            <a:spLocks noGrp="1" noChangeArrowheads="1"/>
          </p:cNvSpPr>
          <p:nvPr>
            <p:ph type="body" idx="1"/>
          </p:nvPr>
        </p:nvSpPr>
        <p:spPr/>
        <p:txBody>
          <a:bodyPr/>
          <a:lstStyle/>
          <a:p>
            <a:pPr lvl="1" eaLnBrk="1" hangingPunct="1"/>
            <a:r>
              <a:rPr lang="en-US" sz="3600" smtClean="0"/>
              <a:t>Evidence about a health problem incomplete or unclear</a:t>
            </a:r>
          </a:p>
          <a:p>
            <a:pPr lvl="1" eaLnBrk="1" hangingPunct="1"/>
            <a:r>
              <a:rPr lang="en-US" sz="3600" smtClean="0"/>
              <a:t>Requires more data to either support or to refute it</a:t>
            </a:r>
          </a:p>
          <a:p>
            <a:pPr lvl="1" eaLnBrk="1" hangingPunct="1"/>
            <a:r>
              <a:rPr lang="en-US" sz="3600" smtClean="0"/>
              <a:t>Example:(possible social isolation)</a:t>
            </a:r>
          </a:p>
        </p:txBody>
      </p:sp>
      <p:sp>
        <p:nvSpPr>
          <p:cNvPr id="46084" name="Slide Number Placeholder 1"/>
          <p:cNvSpPr>
            <a:spLocks noGrp="1"/>
          </p:cNvSpPr>
          <p:nvPr>
            <p:ph type="sldNum" sz="quarter" idx="12"/>
          </p:nvPr>
        </p:nvSpPr>
        <p:spPr>
          <a:noFill/>
          <a:ln>
            <a:miter lim="800000"/>
            <a:headEnd/>
            <a:tailEnd/>
          </a:ln>
        </p:spPr>
        <p:txBody>
          <a:bodyPr/>
          <a:lstStyle/>
          <a:p>
            <a:fld id="{4389D1EA-E0E9-4DBC-8E7D-6DD1A6FC28B3}" type="slidenum">
              <a:rPr lang="ar-SA" smtClean="0">
                <a:latin typeface="Arial" charset="0"/>
                <a:cs typeface="Arial" charset="0"/>
              </a:rPr>
              <a:pPr/>
              <a:t>43</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643188" y="642938"/>
            <a:ext cx="6316662" cy="1143000"/>
          </a:xfrm>
        </p:spPr>
        <p:txBody>
          <a:bodyPr/>
          <a:lstStyle/>
          <a:p>
            <a:pPr eaLnBrk="1" hangingPunct="1"/>
            <a:r>
              <a:rPr lang="en-US" sz="4000" smtClean="0"/>
              <a:t/>
            </a:r>
            <a:br>
              <a:rPr lang="en-US" sz="4000" smtClean="0"/>
            </a:br>
            <a:r>
              <a:rPr lang="en-US" sz="4000" smtClean="0"/>
              <a:t>Syndrome Diagnosis</a:t>
            </a:r>
            <a:br>
              <a:rPr lang="en-US" sz="4000" smtClean="0"/>
            </a:br>
            <a:endParaRPr lang="en-US" sz="4000" smtClean="0"/>
          </a:p>
        </p:txBody>
      </p:sp>
      <p:sp>
        <p:nvSpPr>
          <p:cNvPr id="47107" name="Rectangle 3"/>
          <p:cNvSpPr>
            <a:spLocks noGrp="1" noChangeArrowheads="1"/>
          </p:cNvSpPr>
          <p:nvPr>
            <p:ph type="body" idx="1"/>
          </p:nvPr>
        </p:nvSpPr>
        <p:spPr>
          <a:xfrm>
            <a:off x="2286000" y="1785938"/>
            <a:ext cx="6326188" cy="4525962"/>
          </a:xfrm>
        </p:spPr>
        <p:txBody>
          <a:bodyPr/>
          <a:lstStyle/>
          <a:p>
            <a:pPr lvl="1" eaLnBrk="1" hangingPunct="1"/>
            <a:r>
              <a:rPr lang="en-US" sz="4000" smtClean="0"/>
              <a:t>Associated with a cluster of other diagnoses.</a:t>
            </a:r>
          </a:p>
        </p:txBody>
      </p:sp>
      <p:sp>
        <p:nvSpPr>
          <p:cNvPr id="47108" name="Slide Number Placeholder 1"/>
          <p:cNvSpPr>
            <a:spLocks noGrp="1"/>
          </p:cNvSpPr>
          <p:nvPr>
            <p:ph type="sldNum" sz="quarter" idx="12"/>
          </p:nvPr>
        </p:nvSpPr>
        <p:spPr>
          <a:noFill/>
          <a:ln>
            <a:miter lim="800000"/>
            <a:headEnd/>
            <a:tailEnd/>
          </a:ln>
        </p:spPr>
        <p:txBody>
          <a:bodyPr/>
          <a:lstStyle/>
          <a:p>
            <a:fld id="{01DB0531-2497-4DED-A066-F83044C4C4E0}" type="slidenum">
              <a:rPr lang="ar-SA" smtClean="0">
                <a:latin typeface="Arial" charset="0"/>
                <a:cs typeface="Arial" charset="0"/>
              </a:rPr>
              <a:pPr/>
              <a:t>44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Components of a Nursing Diagnosis</a:t>
            </a:r>
          </a:p>
        </p:txBody>
      </p:sp>
      <p:sp>
        <p:nvSpPr>
          <p:cNvPr id="48131" name="Rectangle 3"/>
          <p:cNvSpPr>
            <a:spLocks noGrp="1" noChangeArrowheads="1"/>
          </p:cNvSpPr>
          <p:nvPr>
            <p:ph type="body" idx="1"/>
          </p:nvPr>
        </p:nvSpPr>
        <p:spPr>
          <a:xfrm>
            <a:off x="2693988" y="1268413"/>
            <a:ext cx="6326187" cy="4857750"/>
          </a:xfrm>
        </p:spPr>
        <p:txBody>
          <a:bodyPr/>
          <a:lstStyle/>
          <a:p>
            <a:pPr eaLnBrk="1" hangingPunct="1"/>
            <a:endParaRPr lang="en-US" smtClean="0"/>
          </a:p>
          <a:p>
            <a:pPr lvl="1" eaLnBrk="1" hangingPunct="1"/>
            <a:r>
              <a:rPr lang="en-US" smtClean="0"/>
              <a:t>Problem</a:t>
            </a:r>
          </a:p>
          <a:p>
            <a:pPr lvl="1" eaLnBrk="1" hangingPunct="1"/>
            <a:r>
              <a:rPr lang="en-US" smtClean="0"/>
              <a:t>Etiology</a:t>
            </a:r>
          </a:p>
          <a:p>
            <a:pPr lvl="1" eaLnBrk="1" hangingPunct="1"/>
            <a:r>
              <a:rPr lang="en-US" smtClean="0"/>
              <a:t>Defining characteristics</a:t>
            </a:r>
          </a:p>
        </p:txBody>
      </p:sp>
      <p:pic>
        <p:nvPicPr>
          <p:cNvPr id="48132" name="Picture 4"/>
          <p:cNvPicPr>
            <a:picLocks noChangeAspect="1" noChangeArrowheads="1"/>
          </p:cNvPicPr>
          <p:nvPr/>
        </p:nvPicPr>
        <p:blipFill>
          <a:blip r:embed="rId2"/>
          <a:srcRect/>
          <a:stretch>
            <a:fillRect/>
          </a:stretch>
        </p:blipFill>
        <p:spPr bwMode="auto">
          <a:xfrm>
            <a:off x="0" y="3068638"/>
            <a:ext cx="9144000" cy="3789362"/>
          </a:xfrm>
          <a:prstGeom prst="rect">
            <a:avLst/>
          </a:prstGeom>
          <a:noFill/>
          <a:ln w="9525">
            <a:noFill/>
            <a:miter lim="800000"/>
            <a:headEnd/>
            <a:tailEnd/>
          </a:ln>
        </p:spPr>
      </p:pic>
      <p:sp>
        <p:nvSpPr>
          <p:cNvPr id="48133" name="Slide Number Placeholder 1"/>
          <p:cNvSpPr>
            <a:spLocks noGrp="1"/>
          </p:cNvSpPr>
          <p:nvPr>
            <p:ph type="sldNum" sz="quarter" idx="12"/>
          </p:nvPr>
        </p:nvSpPr>
        <p:spPr>
          <a:noFill/>
          <a:ln>
            <a:miter lim="800000"/>
            <a:headEnd/>
            <a:tailEnd/>
          </a:ln>
        </p:spPr>
        <p:txBody>
          <a:bodyPr/>
          <a:lstStyle/>
          <a:p>
            <a:fld id="{D14EC2BB-C28B-4D68-9AE1-B7C6F5215C71}" type="slidenum">
              <a:rPr lang="ar-SA" smtClean="0">
                <a:latin typeface="Arial" charset="0"/>
                <a:cs typeface="Arial" charset="0"/>
              </a:rPr>
              <a:pPr/>
              <a:t>45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4000" smtClean="0"/>
              <a:t>Problem Statement (Diagnostic Label)</a:t>
            </a:r>
          </a:p>
        </p:txBody>
      </p:sp>
      <p:sp>
        <p:nvSpPr>
          <p:cNvPr id="49155" name="Rectangle 3"/>
          <p:cNvSpPr>
            <a:spLocks noGrp="1" noChangeArrowheads="1"/>
          </p:cNvSpPr>
          <p:nvPr>
            <p:ph type="body" idx="1"/>
          </p:nvPr>
        </p:nvSpPr>
        <p:spPr/>
        <p:txBody>
          <a:bodyPr/>
          <a:lstStyle/>
          <a:p>
            <a:pPr lvl="2" eaLnBrk="1" hangingPunct="1"/>
            <a:endParaRPr lang="en-US" smtClean="0"/>
          </a:p>
          <a:p>
            <a:pPr lvl="1" eaLnBrk="1" hangingPunct="1"/>
            <a:r>
              <a:rPr lang="en-US" sz="3600" smtClean="0"/>
              <a:t>Describes the client’s health problem or response</a:t>
            </a:r>
          </a:p>
        </p:txBody>
      </p:sp>
      <p:sp>
        <p:nvSpPr>
          <p:cNvPr id="49156" name="Slide Number Placeholder 1"/>
          <p:cNvSpPr>
            <a:spLocks noGrp="1"/>
          </p:cNvSpPr>
          <p:nvPr>
            <p:ph type="sldNum" sz="quarter" idx="12"/>
          </p:nvPr>
        </p:nvSpPr>
        <p:spPr>
          <a:noFill/>
          <a:ln>
            <a:miter lim="800000"/>
            <a:headEnd/>
            <a:tailEnd/>
          </a:ln>
        </p:spPr>
        <p:txBody>
          <a:bodyPr/>
          <a:lstStyle/>
          <a:p>
            <a:fld id="{2E37DA26-088A-4553-AC5B-13D92E175273}" type="slidenum">
              <a:rPr lang="ar-SA" smtClean="0">
                <a:latin typeface="Arial" charset="0"/>
                <a:cs typeface="Arial" charset="0"/>
              </a:rPr>
              <a:pPr/>
              <a:t>46</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28625" y="0"/>
            <a:ext cx="8032750" cy="1984375"/>
          </a:xfrm>
        </p:spPr>
        <p:txBody>
          <a:bodyPr/>
          <a:lstStyle/>
          <a:p>
            <a:pPr eaLnBrk="1" hangingPunct="1"/>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4000" smtClean="0"/>
              <a:t>Etiology (Related Factors and Risk Factors)</a:t>
            </a:r>
            <a:br>
              <a:rPr lang="en-US" sz="4000" smtClean="0"/>
            </a:br>
            <a:endParaRPr lang="en-US" sz="4000" smtClean="0"/>
          </a:p>
        </p:txBody>
      </p:sp>
      <p:sp>
        <p:nvSpPr>
          <p:cNvPr id="50179" name="Rectangle 3"/>
          <p:cNvSpPr>
            <a:spLocks noGrp="1" noChangeArrowheads="1"/>
          </p:cNvSpPr>
          <p:nvPr>
            <p:ph type="body" idx="1"/>
          </p:nvPr>
        </p:nvSpPr>
        <p:spPr>
          <a:xfrm>
            <a:off x="1476375" y="1484313"/>
            <a:ext cx="7543800" cy="4641850"/>
          </a:xfrm>
        </p:spPr>
        <p:txBody>
          <a:bodyPr/>
          <a:lstStyle/>
          <a:p>
            <a:pPr lvl="1" eaLnBrk="1" hangingPunct="1"/>
            <a:r>
              <a:rPr lang="en-US" sz="2800" smtClean="0"/>
              <a:t>Identifies one or more probable causes of the health problem   </a:t>
            </a:r>
            <a:r>
              <a:rPr lang="en-US" sz="2800" b="1" smtClean="0"/>
              <a:t> </a:t>
            </a:r>
          </a:p>
          <a:p>
            <a:pPr lvl="1" eaLnBrk="1" hangingPunct="1">
              <a:buFontTx/>
              <a:buNone/>
            </a:pPr>
            <a:r>
              <a:rPr lang="en-US" sz="2800" b="1" smtClean="0"/>
              <a:t> </a:t>
            </a:r>
          </a:p>
        </p:txBody>
      </p:sp>
      <p:pic>
        <p:nvPicPr>
          <p:cNvPr id="50180" name="Picture 4"/>
          <p:cNvPicPr>
            <a:picLocks noChangeAspect="1" noChangeArrowheads="1"/>
          </p:cNvPicPr>
          <p:nvPr/>
        </p:nvPicPr>
        <p:blipFill>
          <a:blip r:embed="rId2"/>
          <a:srcRect/>
          <a:stretch>
            <a:fillRect/>
          </a:stretch>
        </p:blipFill>
        <p:spPr bwMode="auto">
          <a:xfrm>
            <a:off x="0" y="2708275"/>
            <a:ext cx="9144000" cy="4149725"/>
          </a:xfrm>
          <a:prstGeom prst="rect">
            <a:avLst/>
          </a:prstGeom>
          <a:noFill/>
          <a:ln w="9525">
            <a:noFill/>
            <a:miter lim="800000"/>
            <a:headEnd/>
            <a:tailEnd/>
          </a:ln>
        </p:spPr>
      </p:pic>
      <p:sp>
        <p:nvSpPr>
          <p:cNvPr id="50181" name="Slide Number Placeholder 1"/>
          <p:cNvSpPr>
            <a:spLocks noGrp="1"/>
          </p:cNvSpPr>
          <p:nvPr>
            <p:ph type="sldNum" sz="quarter" idx="12"/>
          </p:nvPr>
        </p:nvSpPr>
        <p:spPr>
          <a:noFill/>
          <a:ln>
            <a:miter lim="800000"/>
            <a:headEnd/>
            <a:tailEnd/>
          </a:ln>
        </p:spPr>
        <p:txBody>
          <a:bodyPr/>
          <a:lstStyle/>
          <a:p>
            <a:fld id="{7F3C4F80-3FE4-4BC6-B761-E3AC5682014E}" type="slidenum">
              <a:rPr lang="ar-SA" smtClean="0">
                <a:latin typeface="Arial" charset="0"/>
                <a:cs typeface="Arial" charset="0"/>
              </a:rPr>
              <a:pPr/>
              <a:t>47</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827338" y="357188"/>
            <a:ext cx="6316662" cy="1143000"/>
          </a:xfrm>
        </p:spPr>
        <p:txBody>
          <a:bodyPr/>
          <a:lstStyle/>
          <a:p>
            <a:pPr eaLnBrk="1" hangingPunct="1"/>
            <a:r>
              <a:rPr lang="en-US" sz="4000" smtClean="0"/>
              <a:t>Defining Characteristics</a:t>
            </a:r>
            <a:br>
              <a:rPr lang="en-US" sz="4000" smtClean="0"/>
            </a:br>
            <a:endParaRPr lang="en-US" sz="4000" smtClean="0"/>
          </a:p>
        </p:txBody>
      </p:sp>
      <p:sp>
        <p:nvSpPr>
          <p:cNvPr id="51203" name="Rectangle 3"/>
          <p:cNvSpPr>
            <a:spLocks noGrp="1" noChangeArrowheads="1"/>
          </p:cNvSpPr>
          <p:nvPr>
            <p:ph type="body" idx="1"/>
          </p:nvPr>
        </p:nvSpPr>
        <p:spPr/>
        <p:txBody>
          <a:bodyPr/>
          <a:lstStyle/>
          <a:p>
            <a:pPr eaLnBrk="1" hangingPunct="1"/>
            <a:r>
              <a:rPr lang="en-US" sz="3600" smtClean="0"/>
              <a:t>Cluster of signs and symptoms indicating the presence of a particular diagnostic label (actual diagnoses)</a:t>
            </a:r>
          </a:p>
          <a:p>
            <a:pPr eaLnBrk="1" hangingPunct="1"/>
            <a:r>
              <a:rPr lang="en-US" sz="3600" smtClean="0"/>
              <a:t>Factors that cause the client to be more vulnerable to the problem (risk diagnoses)</a:t>
            </a:r>
          </a:p>
        </p:txBody>
      </p:sp>
      <p:sp>
        <p:nvSpPr>
          <p:cNvPr id="51204" name="Slide Number Placeholder 1"/>
          <p:cNvSpPr>
            <a:spLocks noGrp="1"/>
          </p:cNvSpPr>
          <p:nvPr>
            <p:ph type="sldNum" sz="quarter" idx="12"/>
          </p:nvPr>
        </p:nvSpPr>
        <p:spPr>
          <a:noFill/>
          <a:ln>
            <a:miter lim="800000"/>
            <a:headEnd/>
            <a:tailEnd/>
          </a:ln>
        </p:spPr>
        <p:txBody>
          <a:bodyPr/>
          <a:lstStyle/>
          <a:p>
            <a:fld id="{36611B37-6A4C-49D9-B755-435A45E9FD72}" type="slidenum">
              <a:rPr lang="ar-SA" smtClean="0">
                <a:latin typeface="Arial" charset="0"/>
                <a:cs typeface="Arial" charset="0"/>
              </a:rPr>
              <a:pPr/>
              <a:t>48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71750" y="785813"/>
            <a:ext cx="6316663" cy="1143000"/>
          </a:xfrm>
        </p:spPr>
        <p:txBody>
          <a:bodyPr/>
          <a:lstStyle/>
          <a:p>
            <a:pPr eaLnBrk="1" hangingPunct="1"/>
            <a:r>
              <a:rPr lang="en-US" smtClean="0"/>
              <a:t/>
            </a:r>
            <a:br>
              <a:rPr lang="en-US" smtClean="0"/>
            </a:br>
            <a:r>
              <a:rPr lang="en-US" smtClean="0"/>
              <a:t/>
            </a:r>
            <a:br>
              <a:rPr lang="en-US" smtClean="0"/>
            </a:br>
            <a:r>
              <a:rPr lang="en-US" sz="4000" smtClean="0"/>
              <a:t/>
            </a:r>
            <a:br>
              <a:rPr lang="en-US" sz="4000" smtClean="0"/>
            </a:br>
            <a:endParaRPr lang="en-US" sz="4000" smtClean="0"/>
          </a:p>
        </p:txBody>
      </p:sp>
      <p:sp>
        <p:nvSpPr>
          <p:cNvPr id="52227" name="Rectangle 3"/>
          <p:cNvSpPr>
            <a:spLocks noGrp="1" noChangeArrowheads="1"/>
          </p:cNvSpPr>
          <p:nvPr>
            <p:ph type="body" idx="1"/>
          </p:nvPr>
        </p:nvSpPr>
        <p:spPr>
          <a:xfrm>
            <a:off x="2817813" y="357188"/>
            <a:ext cx="6326187" cy="4840287"/>
          </a:xfrm>
        </p:spPr>
        <p:txBody>
          <a:bodyPr/>
          <a:lstStyle/>
          <a:p>
            <a:pPr eaLnBrk="1" hangingPunct="1">
              <a:buFontTx/>
              <a:buNone/>
            </a:pPr>
            <a:r>
              <a:rPr lang="en-US" sz="3600" smtClean="0"/>
              <a:t>Steps in Diagnostic Process</a:t>
            </a:r>
          </a:p>
          <a:p>
            <a:pPr eaLnBrk="1" hangingPunct="1"/>
            <a:r>
              <a:rPr lang="en-US" sz="3200" smtClean="0"/>
              <a:t>Analyzing data</a:t>
            </a:r>
          </a:p>
          <a:p>
            <a:pPr lvl="1" eaLnBrk="1" hangingPunct="1"/>
            <a:r>
              <a:rPr lang="en-US" sz="3200" smtClean="0"/>
              <a:t>Compare data against standards</a:t>
            </a:r>
          </a:p>
          <a:p>
            <a:pPr lvl="1" eaLnBrk="1" hangingPunct="1"/>
            <a:r>
              <a:rPr lang="en-US" sz="3200" smtClean="0"/>
              <a:t>Cluster cues</a:t>
            </a:r>
          </a:p>
          <a:p>
            <a:pPr lvl="1" eaLnBrk="1" hangingPunct="1"/>
            <a:r>
              <a:rPr lang="en-US" sz="3200" smtClean="0"/>
              <a:t>Identify gaps and inconsistencies</a:t>
            </a:r>
          </a:p>
          <a:p>
            <a:pPr eaLnBrk="1" hangingPunct="1"/>
            <a:r>
              <a:rPr lang="en-US" sz="3200" smtClean="0"/>
              <a:t>Identifying health problems, risks, and strengths</a:t>
            </a:r>
          </a:p>
          <a:p>
            <a:pPr eaLnBrk="1" hangingPunct="1"/>
            <a:r>
              <a:rPr lang="en-US" sz="3200" smtClean="0"/>
              <a:t>Formulating diagnostic statements</a:t>
            </a:r>
          </a:p>
        </p:txBody>
      </p:sp>
      <p:sp>
        <p:nvSpPr>
          <p:cNvPr id="52228" name="Slide Number Placeholder 1"/>
          <p:cNvSpPr>
            <a:spLocks noGrp="1"/>
          </p:cNvSpPr>
          <p:nvPr>
            <p:ph type="sldNum" sz="quarter" idx="12"/>
          </p:nvPr>
        </p:nvSpPr>
        <p:spPr>
          <a:noFill/>
          <a:ln>
            <a:miter lim="800000"/>
            <a:headEnd/>
            <a:tailEnd/>
          </a:ln>
        </p:spPr>
        <p:txBody>
          <a:bodyPr/>
          <a:lstStyle/>
          <a:p>
            <a:fld id="{C40F93F7-142B-4EE8-B60D-A1280EA4AB6F}" type="slidenum">
              <a:rPr lang="ar-SA" smtClean="0">
                <a:latin typeface="Arial" charset="0"/>
                <a:cs typeface="Arial" charset="0"/>
              </a:rPr>
              <a:pPr/>
              <a:t>49</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1028"/>
          <p:cNvSpPr>
            <a:spLocks noGrp="1" noChangeArrowheads="1"/>
          </p:cNvSpPr>
          <p:nvPr>
            <p:ph type="title"/>
          </p:nvPr>
        </p:nvSpPr>
        <p:spPr>
          <a:xfrm>
            <a:off x="2827338" y="285728"/>
            <a:ext cx="6316662" cy="1143000"/>
          </a:xfrm>
        </p:spPr>
        <p:txBody>
          <a:bodyPr/>
          <a:lstStyle/>
          <a:p>
            <a:pPr>
              <a:defRPr/>
            </a:pPr>
            <a:r>
              <a:rPr lang="en-US" sz="3600" dirty="0" smtClean="0">
                <a:effectLst>
                  <a:outerShdw blurRad="38100" dist="38100" dir="2700000" algn="tl">
                    <a:srgbClr val="000000"/>
                  </a:outerShdw>
                </a:effectLst>
              </a:rPr>
              <a:t>Critical Thinking (cont’d)</a:t>
            </a:r>
          </a:p>
        </p:txBody>
      </p:sp>
      <p:sp>
        <p:nvSpPr>
          <p:cNvPr id="7171" name="Rectangle 1029"/>
          <p:cNvSpPr>
            <a:spLocks noGrp="1" noChangeArrowheads="1"/>
          </p:cNvSpPr>
          <p:nvPr>
            <p:ph type="body" idx="1"/>
          </p:nvPr>
        </p:nvSpPr>
        <p:spPr/>
        <p:txBody>
          <a:bodyPr/>
          <a:lstStyle/>
          <a:p>
            <a:r>
              <a:rPr lang="en-US" sz="3200" dirty="0" smtClean="0"/>
              <a:t>Uses clinical reasoning and clinical decision making </a:t>
            </a:r>
          </a:p>
          <a:p>
            <a:pPr lvl="1"/>
            <a:r>
              <a:rPr lang="en-US" sz="3200" dirty="0" smtClean="0"/>
              <a:t>to practice safe and effective nursing care </a:t>
            </a:r>
          </a:p>
          <a:p>
            <a:pPr lvl="1"/>
            <a:r>
              <a:rPr lang="en-US" sz="3200" dirty="0" smtClean="0"/>
              <a:t>to improve clinical systems</a:t>
            </a:r>
          </a:p>
          <a:p>
            <a:pPr lvl="1"/>
            <a:r>
              <a:rPr lang="en-US" sz="3200" dirty="0" smtClean="0"/>
              <a:t>to decrease errors in clinical judgment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928688" y="0"/>
            <a:ext cx="8048625" cy="5218113"/>
          </a:xfrm>
        </p:spPr>
        <p:txBody>
          <a:bodyPr/>
          <a:lstStyle/>
          <a:p>
            <a:pPr marL="533400" indent="-533400" eaLnBrk="1" hangingPunct="1"/>
            <a:r>
              <a:rPr lang="en-US" sz="2800" smtClean="0"/>
              <a:t>Formats for Writing Nursing Diagnoses</a:t>
            </a:r>
          </a:p>
          <a:p>
            <a:pPr marL="533400" indent="-533400" eaLnBrk="1" hangingPunct="1"/>
            <a:r>
              <a:rPr lang="en-US" sz="2800" smtClean="0"/>
              <a:t>Basic two-part statement</a:t>
            </a:r>
          </a:p>
          <a:p>
            <a:pPr marL="914400" lvl="1" indent="-457200" eaLnBrk="1" hangingPunct="1"/>
            <a:r>
              <a:rPr lang="en-US" sz="3200" smtClean="0"/>
              <a:t>Problem (P)</a:t>
            </a:r>
          </a:p>
          <a:p>
            <a:pPr marL="914400" lvl="1" indent="-457200" eaLnBrk="1" hangingPunct="1"/>
            <a:r>
              <a:rPr lang="en-US" sz="3200" smtClean="0"/>
              <a:t>Etiology (E) </a:t>
            </a:r>
          </a:p>
        </p:txBody>
      </p:sp>
      <p:pic>
        <p:nvPicPr>
          <p:cNvPr id="53251" name="Picture 4"/>
          <p:cNvPicPr>
            <a:picLocks noChangeAspect="1" noChangeArrowheads="1"/>
          </p:cNvPicPr>
          <p:nvPr/>
        </p:nvPicPr>
        <p:blipFill>
          <a:blip r:embed="rId2"/>
          <a:srcRect/>
          <a:stretch>
            <a:fillRect/>
          </a:stretch>
        </p:blipFill>
        <p:spPr bwMode="auto">
          <a:xfrm>
            <a:off x="0" y="2852738"/>
            <a:ext cx="9144000" cy="4005262"/>
          </a:xfrm>
          <a:prstGeom prst="rect">
            <a:avLst/>
          </a:prstGeom>
          <a:noFill/>
          <a:ln w="9525">
            <a:noFill/>
            <a:miter lim="800000"/>
            <a:headEnd/>
            <a:tailEnd/>
          </a:ln>
        </p:spPr>
      </p:pic>
      <p:sp>
        <p:nvSpPr>
          <p:cNvPr id="53252" name="Slide Number Placeholder 1"/>
          <p:cNvSpPr>
            <a:spLocks noGrp="1"/>
          </p:cNvSpPr>
          <p:nvPr>
            <p:ph type="sldNum" sz="quarter" idx="12"/>
          </p:nvPr>
        </p:nvSpPr>
        <p:spPr>
          <a:noFill/>
          <a:ln>
            <a:miter lim="800000"/>
            <a:headEnd/>
            <a:tailEnd/>
          </a:ln>
        </p:spPr>
        <p:txBody>
          <a:bodyPr/>
          <a:lstStyle/>
          <a:p>
            <a:fld id="{F70E43B2-47A8-4843-BFED-E0B26B544A75}" type="slidenum">
              <a:rPr lang="ar-SA" smtClean="0">
                <a:latin typeface="Arial" charset="0"/>
                <a:cs typeface="Arial" charset="0"/>
              </a:rPr>
              <a:pPr/>
              <a:t>50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755650" y="836613"/>
            <a:ext cx="8264525" cy="5289550"/>
          </a:xfrm>
        </p:spPr>
        <p:txBody>
          <a:bodyPr/>
          <a:lstStyle/>
          <a:p>
            <a:pPr eaLnBrk="1" hangingPunct="1"/>
            <a:r>
              <a:rPr lang="en-US" sz="3600" smtClean="0"/>
              <a:t>Basic three-part statement</a:t>
            </a:r>
          </a:p>
          <a:p>
            <a:pPr lvl="1" eaLnBrk="1" hangingPunct="1"/>
            <a:r>
              <a:rPr lang="en-US" sz="3600" smtClean="0"/>
              <a:t>Problem (P)</a:t>
            </a:r>
          </a:p>
          <a:p>
            <a:pPr lvl="1" eaLnBrk="1" hangingPunct="1"/>
            <a:r>
              <a:rPr lang="en-US" sz="3600" smtClean="0"/>
              <a:t>Etiology (E)</a:t>
            </a:r>
          </a:p>
          <a:p>
            <a:pPr lvl="1" eaLnBrk="1" hangingPunct="1"/>
            <a:r>
              <a:rPr lang="en-US" sz="3600" smtClean="0"/>
              <a:t>Signs and symptoms (S)</a:t>
            </a:r>
          </a:p>
          <a:p>
            <a:pPr lvl="1" eaLnBrk="1" hangingPunct="1"/>
            <a:endParaRPr lang="en-US" smtClean="0"/>
          </a:p>
          <a:p>
            <a:pPr lvl="1" eaLnBrk="1" hangingPunct="1"/>
            <a:r>
              <a:rPr lang="en-US" sz="2800" smtClean="0"/>
              <a:t>Example:</a:t>
            </a:r>
          </a:p>
          <a:p>
            <a:pPr lvl="1" eaLnBrk="1" hangingPunct="1">
              <a:buFontTx/>
              <a:buNone/>
            </a:pPr>
            <a:r>
              <a:rPr lang="en-US" sz="2800" smtClean="0"/>
              <a:t>Ineffective airway clearance RT accumulation of secretions in the lung AMB crackles and difficulty in breathing (slow and shallow breathing) </a:t>
            </a:r>
          </a:p>
        </p:txBody>
      </p:sp>
      <p:sp>
        <p:nvSpPr>
          <p:cNvPr id="54275" name="Slide Number Placeholder 1"/>
          <p:cNvSpPr>
            <a:spLocks noGrp="1"/>
          </p:cNvSpPr>
          <p:nvPr>
            <p:ph type="sldNum" sz="quarter" idx="12"/>
          </p:nvPr>
        </p:nvSpPr>
        <p:spPr>
          <a:noFill/>
          <a:ln>
            <a:miter lim="800000"/>
            <a:headEnd/>
            <a:tailEnd/>
          </a:ln>
        </p:spPr>
        <p:txBody>
          <a:bodyPr/>
          <a:lstStyle/>
          <a:p>
            <a:fld id="{F749905A-A20D-436F-9CF1-2D5B799868EA}" type="slidenum">
              <a:rPr lang="ar-SA" smtClean="0">
                <a:latin typeface="Arial" charset="0"/>
                <a:cs typeface="Arial" charset="0"/>
              </a:rPr>
              <a:pPr/>
              <a:t>51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p:txBody>
          <a:bodyPr/>
          <a:lstStyle/>
          <a:p>
            <a:pPr eaLnBrk="1" hangingPunct="1"/>
            <a:r>
              <a:rPr lang="en-US" sz="3600" smtClean="0"/>
              <a:t>One-part statement</a:t>
            </a:r>
          </a:p>
          <a:p>
            <a:pPr lvl="1" eaLnBrk="1" hangingPunct="1"/>
            <a:r>
              <a:rPr lang="en-US" sz="3600" smtClean="0"/>
              <a:t>Wellness (readiness for enhanced)</a:t>
            </a:r>
          </a:p>
        </p:txBody>
      </p:sp>
      <p:sp>
        <p:nvSpPr>
          <p:cNvPr id="55299" name="Slide Number Placeholder 1"/>
          <p:cNvSpPr>
            <a:spLocks noGrp="1"/>
          </p:cNvSpPr>
          <p:nvPr>
            <p:ph type="sldNum" sz="quarter" idx="12"/>
          </p:nvPr>
        </p:nvSpPr>
        <p:spPr>
          <a:noFill/>
          <a:ln>
            <a:miter lim="800000"/>
            <a:headEnd/>
            <a:tailEnd/>
          </a:ln>
        </p:spPr>
        <p:txBody>
          <a:bodyPr/>
          <a:lstStyle/>
          <a:p>
            <a:fld id="{78FCB5FF-813C-419B-9D3C-21BFE42318A7}" type="slidenum">
              <a:rPr lang="ar-SA" smtClean="0">
                <a:latin typeface="Arial" charset="0"/>
                <a:cs typeface="Arial" charset="0"/>
              </a:rPr>
              <a:pPr/>
              <a:t>52</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4000" smtClean="0"/>
              <a:t>Variations</a:t>
            </a:r>
          </a:p>
        </p:txBody>
      </p:sp>
      <p:sp>
        <p:nvSpPr>
          <p:cNvPr id="56323" name="Rectangle 3"/>
          <p:cNvSpPr>
            <a:spLocks noGrp="1" noChangeArrowheads="1"/>
          </p:cNvSpPr>
          <p:nvPr>
            <p:ph type="body" idx="1"/>
          </p:nvPr>
        </p:nvSpPr>
        <p:spPr>
          <a:xfrm>
            <a:off x="2817813" y="1357313"/>
            <a:ext cx="6326187" cy="4811712"/>
          </a:xfrm>
        </p:spPr>
        <p:txBody>
          <a:bodyPr/>
          <a:lstStyle/>
          <a:p>
            <a:pPr marL="533400" indent="-533400" eaLnBrk="1" hangingPunct="1"/>
            <a:endParaRPr lang="en-US" smtClean="0"/>
          </a:p>
          <a:p>
            <a:pPr marL="533400" indent="-533400" eaLnBrk="1" hangingPunct="1"/>
            <a:r>
              <a:rPr lang="en-US" sz="3600" smtClean="0"/>
              <a:t>Unknown etiology</a:t>
            </a:r>
          </a:p>
          <a:p>
            <a:pPr marL="533400" indent="-533400" eaLnBrk="1" hangingPunct="1"/>
            <a:r>
              <a:rPr lang="en-US" sz="3600" smtClean="0"/>
              <a:t>Complex factors</a:t>
            </a:r>
          </a:p>
          <a:p>
            <a:pPr marL="533400" indent="-533400" eaLnBrk="1" hangingPunct="1"/>
            <a:r>
              <a:rPr lang="en-US" sz="3600" smtClean="0"/>
              <a:t>Possible</a:t>
            </a:r>
          </a:p>
          <a:p>
            <a:pPr marL="533400" indent="-533400" eaLnBrk="1" hangingPunct="1"/>
            <a:r>
              <a:rPr lang="en-US" sz="3600" smtClean="0"/>
              <a:t>Secondary</a:t>
            </a:r>
          </a:p>
          <a:p>
            <a:pPr marL="533400" indent="-533400" eaLnBrk="1" hangingPunct="1"/>
            <a:r>
              <a:rPr lang="en-US" sz="3600" smtClean="0"/>
              <a:t>Other additions for precisions</a:t>
            </a:r>
          </a:p>
        </p:txBody>
      </p:sp>
      <p:sp>
        <p:nvSpPr>
          <p:cNvPr id="56324" name="Slide Number Placeholder 1"/>
          <p:cNvSpPr>
            <a:spLocks noGrp="1"/>
          </p:cNvSpPr>
          <p:nvPr>
            <p:ph type="sldNum" sz="quarter" idx="12"/>
          </p:nvPr>
        </p:nvSpPr>
        <p:spPr>
          <a:noFill/>
          <a:ln>
            <a:miter lim="800000"/>
            <a:headEnd/>
            <a:tailEnd/>
          </a:ln>
        </p:spPr>
        <p:txBody>
          <a:bodyPr/>
          <a:lstStyle/>
          <a:p>
            <a:fld id="{CFF217BC-52BE-4CAC-8293-5B59061C6E0F}" type="slidenum">
              <a:rPr lang="ar-SA" smtClean="0">
                <a:latin typeface="Arial" charset="0"/>
                <a:cs typeface="Arial" charset="0"/>
              </a:rPr>
              <a:pPr/>
              <a:t>53</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2571750" y="571500"/>
            <a:ext cx="6326188" cy="4525963"/>
          </a:xfrm>
        </p:spPr>
        <p:txBody>
          <a:bodyPr/>
          <a:lstStyle/>
          <a:p>
            <a:pPr marL="533400" indent="-533400" eaLnBrk="1" hangingPunct="1"/>
            <a:r>
              <a:rPr lang="en-US" sz="3600" smtClean="0"/>
              <a:t>Writing </a:t>
            </a:r>
            <a:r>
              <a:rPr lang="en-US" sz="3600" i="1" smtClean="0"/>
              <a:t>unknown etiology</a:t>
            </a:r>
            <a:r>
              <a:rPr lang="en-US" sz="3600" smtClean="0"/>
              <a:t> when the defining characteristics are present but the nurse does not know the cause or contributing factors</a:t>
            </a:r>
          </a:p>
          <a:p>
            <a:pPr marL="533400" indent="-533400" eaLnBrk="1" hangingPunct="1"/>
            <a:r>
              <a:rPr lang="en-US" sz="3600" smtClean="0"/>
              <a:t>Using the phrase </a:t>
            </a:r>
            <a:r>
              <a:rPr lang="en-US" sz="3600" i="1" smtClean="0"/>
              <a:t>complex factors</a:t>
            </a:r>
            <a:r>
              <a:rPr lang="en-US" sz="3600" smtClean="0"/>
              <a:t> when there are too many etiologic factors or when they are too complex to state in a brief phrase</a:t>
            </a:r>
          </a:p>
        </p:txBody>
      </p:sp>
      <p:sp>
        <p:nvSpPr>
          <p:cNvPr id="57347" name="Slide Number Placeholder 1"/>
          <p:cNvSpPr>
            <a:spLocks noGrp="1"/>
          </p:cNvSpPr>
          <p:nvPr>
            <p:ph type="sldNum" sz="quarter" idx="12"/>
          </p:nvPr>
        </p:nvSpPr>
        <p:spPr>
          <a:noFill/>
          <a:ln>
            <a:miter lim="800000"/>
            <a:headEnd/>
            <a:tailEnd/>
          </a:ln>
        </p:spPr>
        <p:txBody>
          <a:bodyPr/>
          <a:lstStyle/>
          <a:p>
            <a:fld id="{271ABAD9-07F1-4884-9E9F-090E814C60C3}" type="slidenum">
              <a:rPr lang="ar-SA" smtClean="0">
                <a:latin typeface="Arial" charset="0"/>
                <a:cs typeface="Arial" charset="0"/>
              </a:rPr>
              <a:pPr/>
              <a:t>54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p:txBody>
          <a:bodyPr/>
          <a:lstStyle/>
          <a:p>
            <a:pPr eaLnBrk="1" hangingPunct="1"/>
            <a:r>
              <a:rPr lang="en-US" sz="3600" smtClean="0"/>
              <a:t>Using the word</a:t>
            </a:r>
            <a:r>
              <a:rPr lang="en-US" sz="3600" i="1" smtClean="0"/>
              <a:t> possible</a:t>
            </a:r>
            <a:r>
              <a:rPr lang="en-US" sz="3600" smtClean="0"/>
              <a:t> to describe either the problem or the etiology when the nurse believes more data are needed about the client’s problem or the etiology</a:t>
            </a:r>
          </a:p>
        </p:txBody>
      </p:sp>
      <p:sp>
        <p:nvSpPr>
          <p:cNvPr id="58371" name="Slide Number Placeholder 1"/>
          <p:cNvSpPr>
            <a:spLocks noGrp="1"/>
          </p:cNvSpPr>
          <p:nvPr>
            <p:ph type="sldNum" sz="quarter" idx="12"/>
          </p:nvPr>
        </p:nvSpPr>
        <p:spPr>
          <a:noFill/>
          <a:ln>
            <a:miter lim="800000"/>
            <a:headEnd/>
            <a:tailEnd/>
          </a:ln>
        </p:spPr>
        <p:txBody>
          <a:bodyPr/>
          <a:lstStyle/>
          <a:p>
            <a:fld id="{DBF02041-F8F9-497C-ABCD-49C513998433}" type="slidenum">
              <a:rPr lang="ar-SA" smtClean="0">
                <a:latin typeface="Arial" charset="0"/>
                <a:cs typeface="Arial" charset="0"/>
              </a:rPr>
              <a:pPr/>
              <a:t>55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2817813" y="285750"/>
            <a:ext cx="6326187" cy="5340350"/>
          </a:xfrm>
        </p:spPr>
        <p:txBody>
          <a:bodyPr/>
          <a:lstStyle/>
          <a:p>
            <a:pPr eaLnBrk="1" hangingPunct="1"/>
            <a:r>
              <a:rPr lang="en-US" sz="3200" smtClean="0"/>
              <a:t>Using </a:t>
            </a:r>
            <a:r>
              <a:rPr lang="en-US" sz="3200" i="1" smtClean="0"/>
              <a:t>secondary</a:t>
            </a:r>
            <a:r>
              <a:rPr lang="en-US" sz="3200" smtClean="0"/>
              <a:t> to divide the etiology into two parts, thereby making the statement more descriptive and useful (the part following </a:t>
            </a:r>
            <a:r>
              <a:rPr lang="en-US" sz="3200" i="1" smtClean="0"/>
              <a:t>secondary to</a:t>
            </a:r>
            <a:r>
              <a:rPr lang="en-US" sz="3200" smtClean="0"/>
              <a:t> is often a pathophysiologic or disease process or a medical diagnosis)</a:t>
            </a:r>
          </a:p>
          <a:p>
            <a:pPr eaLnBrk="1" hangingPunct="1"/>
            <a:r>
              <a:rPr lang="en-US" sz="3200" smtClean="0"/>
              <a:t>Adding a second part to the general response or NANDA label to make it more precise</a:t>
            </a:r>
          </a:p>
        </p:txBody>
      </p:sp>
      <p:sp>
        <p:nvSpPr>
          <p:cNvPr id="59395" name="Slide Number Placeholder 1"/>
          <p:cNvSpPr>
            <a:spLocks noGrp="1"/>
          </p:cNvSpPr>
          <p:nvPr>
            <p:ph type="sldNum" sz="quarter" idx="12"/>
          </p:nvPr>
        </p:nvSpPr>
        <p:spPr>
          <a:noFill/>
          <a:ln>
            <a:miter lim="800000"/>
            <a:headEnd/>
            <a:tailEnd/>
          </a:ln>
        </p:spPr>
        <p:txBody>
          <a:bodyPr/>
          <a:lstStyle/>
          <a:p>
            <a:fld id="{E2A91CAF-A73A-429B-B045-5E0E3319A371}" type="slidenum">
              <a:rPr lang="ar-SA" smtClean="0">
                <a:latin typeface="Arial" charset="0"/>
                <a:cs typeface="Arial" charset="0"/>
              </a:rPr>
              <a:pPr/>
              <a:t>56</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4294967295"/>
          </p:nvPr>
        </p:nvSpPr>
        <p:spPr>
          <a:xfrm>
            <a:off x="2411413" y="260350"/>
            <a:ext cx="5818187" cy="5870575"/>
          </a:xfrm>
        </p:spPr>
        <p:txBody>
          <a:bodyPr/>
          <a:lstStyle/>
          <a:p>
            <a:pPr eaLnBrk="1" hangingPunct="1">
              <a:buFontTx/>
              <a:buNone/>
            </a:pPr>
            <a:r>
              <a:rPr lang="en-US" sz="3600" smtClean="0">
                <a:solidFill>
                  <a:schemeClr val="folHlink"/>
                </a:solidFill>
              </a:rPr>
              <a:t>Guidelines for writing nursing diagnosis statements:</a:t>
            </a:r>
          </a:p>
          <a:p>
            <a:pPr eaLnBrk="1" hangingPunct="1"/>
            <a:r>
              <a:rPr lang="en-US" sz="2800" smtClean="0"/>
              <a:t>Write statements in terms of a problem instead of a need.</a:t>
            </a:r>
          </a:p>
          <a:p>
            <a:pPr eaLnBrk="1" hangingPunct="1"/>
            <a:r>
              <a:rPr lang="en-US" sz="2800" smtClean="0"/>
              <a:t>Word the statement so that it is legally advisable.</a:t>
            </a:r>
          </a:p>
          <a:p>
            <a:pPr eaLnBrk="1" hangingPunct="1"/>
            <a:r>
              <a:rPr lang="en-US" sz="2800" smtClean="0"/>
              <a:t>Use nonjudgmental statements.</a:t>
            </a:r>
          </a:p>
          <a:p>
            <a:pPr eaLnBrk="1" hangingPunct="1"/>
            <a:r>
              <a:rPr lang="en-US" sz="2800" smtClean="0"/>
              <a:t>Be sure both elements of the statement do not say the same thing.</a:t>
            </a:r>
          </a:p>
        </p:txBody>
      </p:sp>
      <p:sp>
        <p:nvSpPr>
          <p:cNvPr id="60419" name="Slide Number Placeholder 1"/>
          <p:cNvSpPr>
            <a:spLocks noGrp="1"/>
          </p:cNvSpPr>
          <p:nvPr>
            <p:ph type="sldNum" sz="quarter" idx="12"/>
          </p:nvPr>
        </p:nvSpPr>
        <p:spPr>
          <a:noFill/>
          <a:ln>
            <a:miter lim="800000"/>
            <a:headEnd/>
            <a:tailEnd/>
          </a:ln>
        </p:spPr>
        <p:txBody>
          <a:bodyPr/>
          <a:lstStyle/>
          <a:p>
            <a:fld id="{A69D892F-D526-4728-989D-6F46F28A09D2}" type="slidenum">
              <a:rPr lang="ar-SA" smtClean="0">
                <a:latin typeface="Arial" charset="0"/>
                <a:cs typeface="Arial" charset="0"/>
              </a:rPr>
              <a:pPr/>
              <a:t>57</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ar-JO" smtClean="0"/>
          </a:p>
        </p:txBody>
      </p:sp>
      <p:pic>
        <p:nvPicPr>
          <p:cNvPr id="61443" name="Picture 4"/>
          <p:cNvPicPr>
            <a:picLocks noChangeAspect="1" noChangeArrowheads="1"/>
          </p:cNvPicPr>
          <p:nvPr>
            <p:ph type="body" idx="1"/>
          </p:nvPr>
        </p:nvPicPr>
        <p:blipFill>
          <a:blip r:embed="rId2"/>
          <a:srcRect/>
          <a:stretch>
            <a:fillRect/>
          </a:stretch>
        </p:blipFill>
        <p:spPr>
          <a:xfrm>
            <a:off x="0" y="0"/>
            <a:ext cx="9144000" cy="6858000"/>
          </a:xfrm>
          <a:noFill/>
        </p:spPr>
      </p:pic>
      <p:sp>
        <p:nvSpPr>
          <p:cNvPr id="61444" name="Slide Number Placeholder 1"/>
          <p:cNvSpPr>
            <a:spLocks noGrp="1"/>
          </p:cNvSpPr>
          <p:nvPr>
            <p:ph type="sldNum" sz="quarter" idx="12"/>
          </p:nvPr>
        </p:nvSpPr>
        <p:spPr>
          <a:noFill/>
          <a:ln>
            <a:miter lim="800000"/>
            <a:headEnd/>
            <a:tailEnd/>
          </a:ln>
        </p:spPr>
        <p:txBody>
          <a:bodyPr/>
          <a:lstStyle/>
          <a:p>
            <a:fld id="{99442FA9-D651-4CBA-ACBE-FB1BB70762A5}" type="slidenum">
              <a:rPr lang="ar-SA" smtClean="0">
                <a:latin typeface="Arial" charset="0"/>
                <a:cs typeface="Arial" charset="0"/>
              </a:rPr>
              <a:pPr/>
              <a:t>58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2500313" y="571500"/>
            <a:ext cx="6326187" cy="4525963"/>
          </a:xfrm>
        </p:spPr>
        <p:txBody>
          <a:bodyPr/>
          <a:lstStyle/>
          <a:p>
            <a:pPr eaLnBrk="1" hangingPunct="1"/>
            <a:r>
              <a:rPr lang="en-US" sz="3200" smtClean="0"/>
              <a:t>Be sure cause and effect are stated correctly.</a:t>
            </a:r>
          </a:p>
          <a:p>
            <a:pPr eaLnBrk="1" hangingPunct="1"/>
            <a:r>
              <a:rPr lang="en-US" sz="3200" smtClean="0"/>
              <a:t>Word diagnosis specifically and precisely.</a:t>
            </a:r>
          </a:p>
          <a:p>
            <a:pPr eaLnBrk="1" hangingPunct="1"/>
            <a:r>
              <a:rPr lang="en-US" sz="3200" smtClean="0"/>
              <a:t>Use nursing terminology rather than medical terminology to describe the client’s response.</a:t>
            </a:r>
          </a:p>
          <a:p>
            <a:pPr eaLnBrk="1" hangingPunct="1"/>
            <a:r>
              <a:rPr lang="en-US" sz="3200" smtClean="0"/>
              <a:t>Using nursing terminology rather than medical terminology to describe the probable cause of the client’s response.</a:t>
            </a:r>
          </a:p>
        </p:txBody>
      </p:sp>
      <p:sp>
        <p:nvSpPr>
          <p:cNvPr id="62467" name="Slide Number Placeholder 1"/>
          <p:cNvSpPr>
            <a:spLocks noGrp="1"/>
          </p:cNvSpPr>
          <p:nvPr>
            <p:ph type="sldNum" sz="quarter" idx="12"/>
          </p:nvPr>
        </p:nvSpPr>
        <p:spPr>
          <a:noFill/>
          <a:ln>
            <a:miter lim="800000"/>
            <a:headEnd/>
            <a:tailEnd/>
          </a:ln>
        </p:spPr>
        <p:txBody>
          <a:bodyPr/>
          <a:lstStyle/>
          <a:p>
            <a:fld id="{1E1EC2CC-3243-4842-9B24-0F7F3FC32539}" type="slidenum">
              <a:rPr lang="ar-SA" smtClean="0">
                <a:latin typeface="Arial" charset="0"/>
                <a:cs typeface="Arial" charset="0"/>
              </a:rPr>
              <a:pPr/>
              <a:t>59</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sz="4000" b="1" dirty="0" smtClean="0"/>
              <a:t>Critical Thinking Skills</a:t>
            </a:r>
          </a:p>
        </p:txBody>
      </p:sp>
      <p:sp>
        <p:nvSpPr>
          <p:cNvPr id="8195" name="Rectangle 5"/>
          <p:cNvSpPr>
            <a:spLocks noGrp="1" noChangeArrowheads="1"/>
          </p:cNvSpPr>
          <p:nvPr>
            <p:ph type="body" idx="1"/>
          </p:nvPr>
        </p:nvSpPr>
        <p:spPr/>
        <p:txBody>
          <a:bodyPr/>
          <a:lstStyle/>
          <a:p>
            <a:r>
              <a:rPr lang="en-US" sz="3600" dirty="0" smtClean="0"/>
              <a:t>Analyzing</a:t>
            </a:r>
          </a:p>
          <a:p>
            <a:r>
              <a:rPr lang="en-US" sz="3600" dirty="0" smtClean="0"/>
              <a:t>Applying standards</a:t>
            </a:r>
          </a:p>
          <a:p>
            <a:r>
              <a:rPr lang="en-US" sz="3600" dirty="0" smtClean="0"/>
              <a:t>Discriminating</a:t>
            </a:r>
          </a:p>
          <a:p>
            <a:r>
              <a:rPr lang="en-US" sz="3600" dirty="0" smtClean="0"/>
              <a:t>Information seeking</a:t>
            </a:r>
          </a:p>
          <a:p>
            <a:r>
              <a:rPr lang="en-US" sz="3600" dirty="0" smtClean="0"/>
              <a:t>Logical reasoning</a:t>
            </a:r>
          </a:p>
          <a:p>
            <a:r>
              <a:rPr lang="en-US" sz="3600" dirty="0" smtClean="0"/>
              <a:t>Predicting</a:t>
            </a:r>
          </a:p>
          <a:p>
            <a:r>
              <a:rPr lang="en-US" sz="3600" dirty="0" smtClean="0"/>
              <a:t>Transforming knowledge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827338" y="428625"/>
            <a:ext cx="6316662" cy="1143000"/>
          </a:xfrm>
        </p:spPr>
        <p:txBody>
          <a:bodyPr/>
          <a:lstStyle/>
          <a:p>
            <a:pPr eaLnBrk="1" hangingPunct="1"/>
            <a:r>
              <a:rPr lang="en-US" smtClean="0"/>
              <a:t>To improve diagnostic reasoning and avoid diagnostic reasoning errors</a:t>
            </a:r>
            <a:endParaRPr lang="ar-JO" smtClean="0"/>
          </a:p>
        </p:txBody>
      </p:sp>
      <p:sp>
        <p:nvSpPr>
          <p:cNvPr id="63491" name="Rectangle 3"/>
          <p:cNvSpPr>
            <a:spLocks noGrp="1" noChangeArrowheads="1"/>
          </p:cNvSpPr>
          <p:nvPr>
            <p:ph type="body" idx="1"/>
          </p:nvPr>
        </p:nvSpPr>
        <p:spPr/>
        <p:txBody>
          <a:bodyPr/>
          <a:lstStyle/>
          <a:p>
            <a:pPr eaLnBrk="1" hangingPunct="1"/>
            <a:r>
              <a:rPr lang="en-US" smtClean="0"/>
              <a:t>Verify diagnoses by talking with the client and family </a:t>
            </a:r>
          </a:p>
          <a:p>
            <a:pPr eaLnBrk="1" hangingPunct="1"/>
            <a:r>
              <a:rPr lang="en-US" smtClean="0"/>
              <a:t>Build a good knowledge base and acquire clinical experience.</a:t>
            </a:r>
          </a:p>
          <a:p>
            <a:pPr eaLnBrk="1" hangingPunct="1"/>
            <a:r>
              <a:rPr lang="en-US" smtClean="0"/>
              <a:t> Have a working knowledge of what is normal.</a:t>
            </a:r>
          </a:p>
          <a:p>
            <a:pPr eaLnBrk="1" hangingPunct="1"/>
            <a:r>
              <a:rPr lang="en-US" smtClean="0"/>
              <a:t> Consult resources </a:t>
            </a:r>
          </a:p>
          <a:p>
            <a:pPr eaLnBrk="1" hangingPunct="1"/>
            <a:r>
              <a:rPr lang="en-US" smtClean="0"/>
              <a:t>Improve critical-thinking skills.</a:t>
            </a:r>
          </a:p>
        </p:txBody>
      </p:sp>
      <p:sp>
        <p:nvSpPr>
          <p:cNvPr id="63492" name="Slide Number Placeholder 1"/>
          <p:cNvSpPr>
            <a:spLocks noGrp="1"/>
          </p:cNvSpPr>
          <p:nvPr>
            <p:ph type="sldNum" sz="quarter" idx="12"/>
          </p:nvPr>
        </p:nvSpPr>
        <p:spPr>
          <a:noFill/>
          <a:ln>
            <a:miter lim="800000"/>
            <a:headEnd/>
            <a:tailEnd/>
          </a:ln>
        </p:spPr>
        <p:txBody>
          <a:bodyPr/>
          <a:lstStyle/>
          <a:p>
            <a:fld id="{9794256B-BF75-4314-83DB-779C29F4F6D7}" type="slidenum">
              <a:rPr lang="ar-SA" smtClean="0">
                <a:latin typeface="Arial" charset="0"/>
                <a:cs typeface="Arial" charset="0"/>
              </a:rPr>
              <a:pPr/>
              <a:t>60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2693988" y="785813"/>
            <a:ext cx="6326187" cy="5340350"/>
          </a:xfrm>
        </p:spPr>
        <p:txBody>
          <a:bodyPr/>
          <a:lstStyle/>
          <a:p>
            <a:pPr eaLnBrk="1" hangingPunct="1"/>
            <a:r>
              <a:rPr lang="en-US" sz="4000" smtClean="0">
                <a:solidFill>
                  <a:schemeClr val="folHlink"/>
                </a:solidFill>
              </a:rPr>
              <a:t>Advantages of a Taxonomy of Nursing Diagnoses</a:t>
            </a:r>
          </a:p>
          <a:p>
            <a:pPr eaLnBrk="1" hangingPunct="1"/>
            <a:r>
              <a:rPr lang="en-US" sz="3600" smtClean="0"/>
              <a:t>Development of a standardized nursing language</a:t>
            </a:r>
          </a:p>
          <a:p>
            <a:pPr eaLnBrk="1" hangingPunct="1"/>
            <a:r>
              <a:rPr lang="en-US" sz="3600" smtClean="0"/>
              <a:t>Nursing minimum data set</a:t>
            </a:r>
          </a:p>
        </p:txBody>
      </p:sp>
      <p:sp>
        <p:nvSpPr>
          <p:cNvPr id="64515" name="Slide Number Placeholder 1"/>
          <p:cNvSpPr>
            <a:spLocks noGrp="1"/>
          </p:cNvSpPr>
          <p:nvPr>
            <p:ph type="sldNum" sz="quarter" idx="12"/>
          </p:nvPr>
        </p:nvSpPr>
        <p:spPr>
          <a:noFill/>
          <a:ln>
            <a:miter lim="800000"/>
            <a:headEnd/>
            <a:tailEnd/>
          </a:ln>
        </p:spPr>
        <p:txBody>
          <a:bodyPr/>
          <a:lstStyle/>
          <a:p>
            <a:fld id="{AE348853-D0BE-4B54-B4E3-0BC60BBC44BB}" type="slidenum">
              <a:rPr lang="ar-SA" smtClean="0">
                <a:latin typeface="Arial" charset="0"/>
                <a:cs typeface="Arial" charset="0"/>
              </a:rPr>
              <a:pPr/>
              <a:t>61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2693988" y="428625"/>
            <a:ext cx="6326187" cy="5697538"/>
          </a:xfrm>
        </p:spPr>
        <p:txBody>
          <a:bodyPr/>
          <a:lstStyle/>
          <a:p>
            <a:pPr eaLnBrk="1" hangingPunct="1">
              <a:lnSpc>
                <a:spcPct val="90000"/>
              </a:lnSpc>
            </a:pPr>
            <a:r>
              <a:rPr lang="en-US" sz="2800" smtClean="0"/>
              <a:t>Taxonomy is the practice and science of categorization and classification. </a:t>
            </a:r>
          </a:p>
          <a:p>
            <a:pPr eaLnBrk="1" hangingPunct="1">
              <a:lnSpc>
                <a:spcPct val="90000"/>
              </a:lnSpc>
            </a:pPr>
            <a:r>
              <a:rPr lang="en-US" sz="2800" smtClean="0"/>
              <a:t>The NANDA-I taxonomy currently includes 206 nursing diagnoses that are grouped (classified) within 13 domains (categories) of nursing practice: Health Promotion; Nutrition; Elimination and Exchange; Activity/Rest; Perception/Cognition; Self-Perception; Role Relationships; Sexuality; Coping/Stress Tolerance; Life Principles; Safety/Protection; Comfort; Growth/Development </a:t>
            </a:r>
          </a:p>
        </p:txBody>
      </p:sp>
      <p:sp>
        <p:nvSpPr>
          <p:cNvPr id="65539" name="Slide Number Placeholder 1"/>
          <p:cNvSpPr>
            <a:spLocks noGrp="1"/>
          </p:cNvSpPr>
          <p:nvPr>
            <p:ph type="sldNum" sz="quarter" idx="12"/>
          </p:nvPr>
        </p:nvSpPr>
        <p:spPr>
          <a:noFill/>
          <a:ln>
            <a:miter lim="800000"/>
            <a:headEnd/>
            <a:tailEnd/>
          </a:ln>
        </p:spPr>
        <p:txBody>
          <a:bodyPr/>
          <a:lstStyle/>
          <a:p>
            <a:fld id="{B641AA45-0924-4025-B394-064B480C997B}" type="slidenum">
              <a:rPr lang="ar-SA" smtClean="0">
                <a:latin typeface="Arial" charset="0"/>
                <a:cs typeface="Arial" charset="0"/>
              </a:rPr>
              <a:pPr/>
              <a:t>62</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4000" b="1" smtClean="0"/>
              <a:t>Planning</a:t>
            </a:r>
            <a:endParaRPr lang="en-US" sz="4000" smtClean="0"/>
          </a:p>
        </p:txBody>
      </p:sp>
      <p:sp>
        <p:nvSpPr>
          <p:cNvPr id="66563" name="Rectangle 3"/>
          <p:cNvSpPr>
            <a:spLocks noGrp="1" noChangeArrowheads="1"/>
          </p:cNvSpPr>
          <p:nvPr>
            <p:ph type="body" idx="1"/>
          </p:nvPr>
        </p:nvSpPr>
        <p:spPr>
          <a:xfrm>
            <a:off x="2357438" y="1571625"/>
            <a:ext cx="6608762" cy="4525963"/>
          </a:xfrm>
        </p:spPr>
        <p:txBody>
          <a:bodyPr/>
          <a:lstStyle/>
          <a:p>
            <a:pPr eaLnBrk="1" hangingPunct="1"/>
            <a:r>
              <a:rPr lang="en-US" sz="3200" smtClean="0"/>
              <a:t>Prioritizing problems/diagnoses</a:t>
            </a:r>
          </a:p>
          <a:p>
            <a:pPr eaLnBrk="1" hangingPunct="1"/>
            <a:r>
              <a:rPr lang="en-US" sz="3200" smtClean="0"/>
              <a:t>Formulating client goals/desired outcomes</a:t>
            </a:r>
          </a:p>
          <a:p>
            <a:pPr eaLnBrk="1" hangingPunct="1"/>
            <a:r>
              <a:rPr lang="en-US" sz="3200" smtClean="0"/>
              <a:t>Identifying activities in the planning Process</a:t>
            </a:r>
          </a:p>
          <a:p>
            <a:pPr eaLnBrk="1" hangingPunct="1"/>
            <a:r>
              <a:rPr lang="en-US" sz="3200" smtClean="0"/>
              <a:t>Selecting nursing interventions</a:t>
            </a:r>
          </a:p>
          <a:p>
            <a:pPr eaLnBrk="1" hangingPunct="1"/>
            <a:r>
              <a:rPr lang="en-US" sz="3200" smtClean="0"/>
              <a:t>Writing individualized nursing interventions</a:t>
            </a:r>
          </a:p>
        </p:txBody>
      </p:sp>
      <p:sp>
        <p:nvSpPr>
          <p:cNvPr id="66564" name="Slide Number Placeholder 1"/>
          <p:cNvSpPr>
            <a:spLocks noGrp="1"/>
          </p:cNvSpPr>
          <p:nvPr>
            <p:ph type="sldNum" sz="quarter" idx="12"/>
          </p:nvPr>
        </p:nvSpPr>
        <p:spPr>
          <a:noFill/>
          <a:ln>
            <a:miter lim="800000"/>
            <a:headEnd/>
            <a:tailEnd/>
          </a:ln>
        </p:spPr>
        <p:txBody>
          <a:bodyPr/>
          <a:lstStyle/>
          <a:p>
            <a:fld id="{7BA42572-6532-4810-A763-C0D2029F84DB}" type="slidenum">
              <a:rPr lang="ar-SA" smtClean="0">
                <a:latin typeface="Arial" charset="0"/>
                <a:cs typeface="Arial" charset="0"/>
              </a:rPr>
              <a:pPr/>
              <a:t>63</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27088" y="260350"/>
            <a:ext cx="8316912" cy="1143000"/>
          </a:xfrm>
        </p:spPr>
        <p:txBody>
          <a:bodyPr/>
          <a:lstStyle/>
          <a:p>
            <a:pPr eaLnBrk="1" hangingPunct="1"/>
            <a:r>
              <a:rPr lang="en-US" sz="3600" b="1" smtClean="0"/>
              <a:t>Guidelines for Writing Nursing Care Plans</a:t>
            </a:r>
          </a:p>
        </p:txBody>
      </p:sp>
      <p:sp>
        <p:nvSpPr>
          <p:cNvPr id="67587" name="Rectangle 3"/>
          <p:cNvSpPr>
            <a:spLocks noGrp="1" noChangeArrowheads="1"/>
          </p:cNvSpPr>
          <p:nvPr>
            <p:ph type="body" idx="1"/>
          </p:nvPr>
        </p:nvSpPr>
        <p:spPr>
          <a:xfrm>
            <a:off x="2817813" y="1214438"/>
            <a:ext cx="6326187" cy="4525962"/>
          </a:xfrm>
        </p:spPr>
        <p:txBody>
          <a:bodyPr/>
          <a:lstStyle/>
          <a:p>
            <a:pPr eaLnBrk="1" hangingPunct="1"/>
            <a:r>
              <a:rPr lang="en-US" sz="2800" smtClean="0"/>
              <a:t>Date and sign the plan</a:t>
            </a:r>
          </a:p>
          <a:p>
            <a:pPr eaLnBrk="1" hangingPunct="1"/>
            <a:r>
              <a:rPr lang="en-US" sz="2800" smtClean="0"/>
              <a:t>Use category headings</a:t>
            </a:r>
          </a:p>
          <a:p>
            <a:pPr eaLnBrk="1" hangingPunct="1"/>
            <a:r>
              <a:rPr lang="en-US" sz="2800" smtClean="0"/>
              <a:t>Use standardized/approved terminology and symbols</a:t>
            </a:r>
          </a:p>
          <a:p>
            <a:pPr eaLnBrk="1" hangingPunct="1"/>
            <a:r>
              <a:rPr lang="en-US" sz="2800" smtClean="0"/>
              <a:t>Be specific</a:t>
            </a:r>
          </a:p>
          <a:p>
            <a:pPr eaLnBrk="1" hangingPunct="1"/>
            <a:r>
              <a:rPr lang="en-US" sz="2800" smtClean="0"/>
              <a:t>Refer to other sources</a:t>
            </a:r>
          </a:p>
          <a:p>
            <a:pPr eaLnBrk="1" hangingPunct="1"/>
            <a:r>
              <a:rPr lang="en-US" sz="2800" smtClean="0"/>
              <a:t>Individualize the plan to the client</a:t>
            </a:r>
          </a:p>
          <a:p>
            <a:pPr eaLnBrk="1" hangingPunct="1"/>
            <a:r>
              <a:rPr lang="en-US" sz="2800" smtClean="0"/>
              <a:t>Incorporate prevention and health maintenance</a:t>
            </a:r>
          </a:p>
          <a:p>
            <a:pPr eaLnBrk="1" hangingPunct="1"/>
            <a:r>
              <a:rPr lang="en-US" sz="2800" smtClean="0"/>
              <a:t>Include discharge and home care plans</a:t>
            </a:r>
          </a:p>
          <a:p>
            <a:pPr eaLnBrk="1" hangingPunct="1"/>
            <a:endParaRPr lang="en-US" smtClean="0"/>
          </a:p>
        </p:txBody>
      </p:sp>
      <p:sp>
        <p:nvSpPr>
          <p:cNvPr id="67588" name="Slide Number Placeholder 1"/>
          <p:cNvSpPr>
            <a:spLocks noGrp="1"/>
          </p:cNvSpPr>
          <p:nvPr>
            <p:ph type="sldNum" sz="quarter" idx="12"/>
          </p:nvPr>
        </p:nvSpPr>
        <p:spPr>
          <a:noFill/>
          <a:ln>
            <a:miter lim="800000"/>
            <a:headEnd/>
            <a:tailEnd/>
          </a:ln>
        </p:spPr>
        <p:txBody>
          <a:bodyPr/>
          <a:lstStyle/>
          <a:p>
            <a:fld id="{A7EF23F0-ED56-40FC-B583-8B8AEC661282}" type="slidenum">
              <a:rPr lang="ar-SA" smtClean="0">
                <a:latin typeface="Arial" charset="0"/>
                <a:cs typeface="Arial" charset="0"/>
              </a:rPr>
              <a:pPr/>
              <a:t>64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7813"/>
            <a:ext cx="8229600" cy="990600"/>
          </a:xfrm>
        </p:spPr>
        <p:txBody>
          <a:bodyPr/>
          <a:lstStyle/>
          <a:p>
            <a:pPr eaLnBrk="1" hangingPunct="1"/>
            <a:r>
              <a:rPr lang="en-US" b="1" smtClean="0"/>
              <a:t>Identify factors that the nurse must consider when setting priorities.</a:t>
            </a:r>
          </a:p>
        </p:txBody>
      </p:sp>
      <p:sp>
        <p:nvSpPr>
          <p:cNvPr id="68611" name="Rectangle 3"/>
          <p:cNvSpPr>
            <a:spLocks noGrp="1" noChangeArrowheads="1"/>
          </p:cNvSpPr>
          <p:nvPr>
            <p:ph type="body" idx="1"/>
          </p:nvPr>
        </p:nvSpPr>
        <p:spPr>
          <a:xfrm>
            <a:off x="2693988" y="1357313"/>
            <a:ext cx="6326187" cy="4768850"/>
          </a:xfrm>
        </p:spPr>
        <p:txBody>
          <a:bodyPr/>
          <a:lstStyle/>
          <a:p>
            <a:pPr eaLnBrk="1" hangingPunct="1">
              <a:buFontTx/>
              <a:buNone/>
            </a:pPr>
            <a:endParaRPr lang="en-US" sz="2800" smtClean="0"/>
          </a:p>
          <a:p>
            <a:pPr eaLnBrk="1" hangingPunct="1"/>
            <a:r>
              <a:rPr lang="en-US" sz="3200" smtClean="0"/>
              <a:t>Establishing a preferential sequence for addressing nursing diagnoses and interventions</a:t>
            </a:r>
          </a:p>
          <a:p>
            <a:pPr lvl="1" eaLnBrk="1" hangingPunct="1"/>
            <a:r>
              <a:rPr lang="en-US" sz="3200" smtClean="0"/>
              <a:t>High priority (life-threatening)</a:t>
            </a:r>
          </a:p>
          <a:p>
            <a:pPr lvl="1" eaLnBrk="1" hangingPunct="1"/>
            <a:r>
              <a:rPr lang="en-US" sz="3200" smtClean="0"/>
              <a:t>Medium priority (health-threatening)</a:t>
            </a:r>
          </a:p>
          <a:p>
            <a:pPr lvl="1" eaLnBrk="1" hangingPunct="1"/>
            <a:r>
              <a:rPr lang="en-US" sz="3200" smtClean="0"/>
              <a:t>Low priority (developmental needs)</a:t>
            </a:r>
          </a:p>
        </p:txBody>
      </p:sp>
      <p:sp>
        <p:nvSpPr>
          <p:cNvPr id="68612" name="Slide Number Placeholder 1"/>
          <p:cNvSpPr>
            <a:spLocks noGrp="1"/>
          </p:cNvSpPr>
          <p:nvPr>
            <p:ph type="sldNum" sz="quarter" idx="12"/>
          </p:nvPr>
        </p:nvSpPr>
        <p:spPr>
          <a:noFill/>
          <a:ln>
            <a:miter lim="800000"/>
            <a:headEnd/>
            <a:tailEnd/>
          </a:ln>
        </p:spPr>
        <p:txBody>
          <a:bodyPr/>
          <a:lstStyle/>
          <a:p>
            <a:fld id="{B5B92ADC-BB8E-4F11-8073-DF7BE3B85034}" type="slidenum">
              <a:rPr lang="ar-SA" smtClean="0">
                <a:latin typeface="Arial" charset="0"/>
                <a:cs typeface="Arial" charset="0"/>
              </a:rPr>
              <a:pPr/>
              <a:t>65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endParaRPr lang="ar-JO" smtClean="0"/>
          </a:p>
        </p:txBody>
      </p:sp>
      <p:pic>
        <p:nvPicPr>
          <p:cNvPr id="69635" name="Picture 4"/>
          <p:cNvPicPr>
            <a:picLocks noChangeAspect="1" noChangeArrowheads="1"/>
          </p:cNvPicPr>
          <p:nvPr>
            <p:ph type="body" idx="1"/>
          </p:nvPr>
        </p:nvPicPr>
        <p:blipFill>
          <a:blip r:embed="rId2"/>
          <a:srcRect/>
          <a:stretch>
            <a:fillRect/>
          </a:stretch>
        </p:blipFill>
        <p:spPr>
          <a:xfrm>
            <a:off x="0" y="0"/>
            <a:ext cx="9144000" cy="6858000"/>
          </a:xfrm>
          <a:noFill/>
        </p:spPr>
      </p:pic>
      <p:sp>
        <p:nvSpPr>
          <p:cNvPr id="69636" name="Slide Number Placeholder 1"/>
          <p:cNvSpPr>
            <a:spLocks noGrp="1"/>
          </p:cNvSpPr>
          <p:nvPr>
            <p:ph type="sldNum" sz="quarter" idx="12"/>
          </p:nvPr>
        </p:nvSpPr>
        <p:spPr>
          <a:noFill/>
          <a:ln>
            <a:miter lim="800000"/>
            <a:headEnd/>
            <a:tailEnd/>
          </a:ln>
        </p:spPr>
        <p:txBody>
          <a:bodyPr/>
          <a:lstStyle/>
          <a:p>
            <a:fld id="{01D974E0-618B-46B1-8201-5BAEF3A4373D}" type="slidenum">
              <a:rPr lang="ar-SA" smtClean="0">
                <a:latin typeface="Arial" charset="0"/>
                <a:cs typeface="Arial" charset="0"/>
              </a:rPr>
              <a:pPr/>
              <a:t>66</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z="3600" smtClean="0"/>
              <a:t>Factors to Consider When Setting Priorities</a:t>
            </a:r>
          </a:p>
        </p:txBody>
      </p:sp>
      <p:sp>
        <p:nvSpPr>
          <p:cNvPr id="70659" name="Rectangle 3"/>
          <p:cNvSpPr>
            <a:spLocks noGrp="1" noChangeArrowheads="1"/>
          </p:cNvSpPr>
          <p:nvPr>
            <p:ph type="body" idx="1"/>
          </p:nvPr>
        </p:nvSpPr>
        <p:spPr/>
        <p:txBody>
          <a:bodyPr/>
          <a:lstStyle/>
          <a:p>
            <a:pPr marL="533400" indent="-533400" eaLnBrk="1" hangingPunct="1"/>
            <a:r>
              <a:rPr lang="en-US" sz="3200" smtClean="0"/>
              <a:t>Urgency of the health problem</a:t>
            </a:r>
          </a:p>
          <a:p>
            <a:pPr marL="533400" indent="-533400" eaLnBrk="1" hangingPunct="1"/>
            <a:r>
              <a:rPr lang="en-US" sz="3200" smtClean="0"/>
              <a:t>Client’s health values and beliefs</a:t>
            </a:r>
          </a:p>
          <a:p>
            <a:pPr marL="533400" indent="-533400" eaLnBrk="1" hangingPunct="1"/>
            <a:r>
              <a:rPr lang="en-US" sz="3200" smtClean="0"/>
              <a:t>Resources available to the nurse and client</a:t>
            </a:r>
          </a:p>
          <a:p>
            <a:pPr marL="533400" indent="-533400" eaLnBrk="1" hangingPunct="1"/>
            <a:r>
              <a:rPr lang="en-US" sz="3200" smtClean="0"/>
              <a:t>Medical treatment plan</a:t>
            </a:r>
          </a:p>
        </p:txBody>
      </p:sp>
      <p:sp>
        <p:nvSpPr>
          <p:cNvPr id="70660" name="Slide Number Placeholder 1"/>
          <p:cNvSpPr>
            <a:spLocks noGrp="1"/>
          </p:cNvSpPr>
          <p:nvPr>
            <p:ph type="sldNum" sz="quarter" idx="12"/>
          </p:nvPr>
        </p:nvSpPr>
        <p:spPr>
          <a:noFill/>
          <a:ln>
            <a:miter lim="800000"/>
            <a:headEnd/>
            <a:tailEnd/>
          </a:ln>
        </p:spPr>
        <p:txBody>
          <a:bodyPr/>
          <a:lstStyle/>
          <a:p>
            <a:fld id="{99DF9EAD-52DD-4024-A587-04686112112E}" type="slidenum">
              <a:rPr lang="ar-SA" smtClean="0">
                <a:latin typeface="Arial" charset="0"/>
                <a:cs typeface="Arial" charset="0"/>
              </a:rPr>
              <a:pPr/>
              <a:t>67</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7813"/>
            <a:ext cx="8229600" cy="1422400"/>
          </a:xfrm>
        </p:spPr>
        <p:txBody>
          <a:bodyPr/>
          <a:lstStyle/>
          <a:p>
            <a:pPr eaLnBrk="1" hangingPunct="1"/>
            <a:r>
              <a:rPr lang="en-US" sz="2800" b="1" smtClean="0"/>
              <a:t>Describe the relationship of goals/desired outcomes to the nursing diagnoses.</a:t>
            </a:r>
            <a:endParaRPr lang="en-US" sz="2800" smtClean="0"/>
          </a:p>
        </p:txBody>
      </p:sp>
      <p:sp>
        <p:nvSpPr>
          <p:cNvPr id="71683" name="Rectangle 3"/>
          <p:cNvSpPr>
            <a:spLocks noGrp="1" noChangeArrowheads="1"/>
          </p:cNvSpPr>
          <p:nvPr>
            <p:ph type="body" idx="1"/>
          </p:nvPr>
        </p:nvSpPr>
        <p:spPr/>
        <p:txBody>
          <a:bodyPr/>
          <a:lstStyle/>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n-US" sz="3200" smtClean="0"/>
              <a:t>Goals derived from diagnostic label</a:t>
            </a:r>
          </a:p>
          <a:p>
            <a:pPr eaLnBrk="1" hangingPunct="1">
              <a:lnSpc>
                <a:spcPct val="90000"/>
              </a:lnSpc>
            </a:pPr>
            <a:r>
              <a:rPr lang="en-US" sz="3200" smtClean="0"/>
              <a:t>Diagnostic label contains the unhealthy response (problem)</a:t>
            </a:r>
          </a:p>
          <a:p>
            <a:pPr eaLnBrk="1" hangingPunct="1">
              <a:lnSpc>
                <a:spcPct val="90000"/>
              </a:lnSpc>
            </a:pPr>
            <a:r>
              <a:rPr lang="en-US" sz="3200" smtClean="0"/>
              <a:t>Goal/desired outcome demonstrates resolution of the unhealthy response (problem)</a:t>
            </a:r>
          </a:p>
        </p:txBody>
      </p:sp>
      <p:sp>
        <p:nvSpPr>
          <p:cNvPr id="71684" name="Slide Number Placeholder 1"/>
          <p:cNvSpPr>
            <a:spLocks noGrp="1"/>
          </p:cNvSpPr>
          <p:nvPr>
            <p:ph type="sldNum" sz="quarter" idx="12"/>
          </p:nvPr>
        </p:nvSpPr>
        <p:spPr>
          <a:noFill/>
          <a:ln>
            <a:miter lim="800000"/>
            <a:headEnd/>
            <a:tailEnd/>
          </a:ln>
        </p:spPr>
        <p:txBody>
          <a:bodyPr/>
          <a:lstStyle/>
          <a:p>
            <a:fld id="{A9CAB64D-3F99-4BE3-8098-16A8F3FE7E88}" type="slidenum">
              <a:rPr lang="ar-SA" smtClean="0">
                <a:latin typeface="Arial" charset="0"/>
                <a:cs typeface="Arial" charset="0"/>
              </a:rPr>
              <a:pPr/>
              <a:t>68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3600" b="1" smtClean="0"/>
              <a:t>Guidelines for writing goals/desired outcomes</a:t>
            </a:r>
            <a:endParaRPr lang="ar-JO" sz="3600" smtClean="0"/>
          </a:p>
        </p:txBody>
      </p:sp>
      <p:sp>
        <p:nvSpPr>
          <p:cNvPr id="72707" name="Rectangle 3"/>
          <p:cNvSpPr>
            <a:spLocks noGrp="1" noChangeArrowheads="1"/>
          </p:cNvSpPr>
          <p:nvPr>
            <p:ph type="body" idx="1"/>
          </p:nvPr>
        </p:nvSpPr>
        <p:spPr/>
        <p:txBody>
          <a:bodyPr/>
          <a:lstStyle/>
          <a:p>
            <a:pPr eaLnBrk="1" hangingPunct="1">
              <a:buFontTx/>
              <a:buNone/>
            </a:pPr>
            <a:r>
              <a:rPr lang="en-US" sz="3200" smtClean="0"/>
              <a:t>Components of Goal/Desired Outcome Statements</a:t>
            </a:r>
          </a:p>
          <a:p>
            <a:pPr eaLnBrk="1" hangingPunct="1"/>
            <a:r>
              <a:rPr lang="en-US" sz="3200" smtClean="0"/>
              <a:t>Subject</a:t>
            </a:r>
          </a:p>
          <a:p>
            <a:pPr eaLnBrk="1" hangingPunct="1"/>
            <a:r>
              <a:rPr lang="en-US" sz="3200" smtClean="0"/>
              <a:t>Verb</a:t>
            </a:r>
          </a:p>
          <a:p>
            <a:pPr eaLnBrk="1" hangingPunct="1"/>
            <a:r>
              <a:rPr lang="en-US" sz="3200" smtClean="0"/>
              <a:t>Condition</a:t>
            </a:r>
          </a:p>
          <a:p>
            <a:pPr eaLnBrk="1" hangingPunct="1"/>
            <a:r>
              <a:rPr lang="en-US" sz="3200" smtClean="0"/>
              <a:t>Criterion of desired performance</a:t>
            </a:r>
          </a:p>
        </p:txBody>
      </p:sp>
      <p:sp>
        <p:nvSpPr>
          <p:cNvPr id="72708" name="Slide Number Placeholder 1"/>
          <p:cNvSpPr>
            <a:spLocks noGrp="1"/>
          </p:cNvSpPr>
          <p:nvPr>
            <p:ph type="sldNum" sz="quarter" idx="12"/>
          </p:nvPr>
        </p:nvSpPr>
        <p:spPr>
          <a:noFill/>
          <a:ln>
            <a:miter lim="800000"/>
            <a:headEnd/>
            <a:tailEnd/>
          </a:ln>
        </p:spPr>
        <p:txBody>
          <a:bodyPr/>
          <a:lstStyle/>
          <a:p>
            <a:fld id="{5D651E47-E4EF-4E67-A636-B68BBFE52C7B}" type="slidenum">
              <a:rPr lang="ar-SA" smtClean="0">
                <a:latin typeface="Arial" charset="0"/>
                <a:cs typeface="Arial" charset="0"/>
              </a:rPr>
              <a:pPr/>
              <a:t>69</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2827338" y="0"/>
            <a:ext cx="6316662" cy="1143000"/>
          </a:xfrm>
        </p:spPr>
        <p:txBody>
          <a:bodyPr/>
          <a:lstStyle/>
          <a:p>
            <a:r>
              <a:rPr lang="en-US" b="1" dirty="0" smtClean="0"/>
              <a:t>Techniques in Critical Thinking</a:t>
            </a:r>
          </a:p>
        </p:txBody>
      </p:sp>
      <p:sp>
        <p:nvSpPr>
          <p:cNvPr id="9219" name="Rectangle 5"/>
          <p:cNvSpPr>
            <a:spLocks noGrp="1" noChangeArrowheads="1"/>
          </p:cNvSpPr>
          <p:nvPr>
            <p:ph type="body" idx="1"/>
          </p:nvPr>
        </p:nvSpPr>
        <p:spPr/>
        <p:txBody>
          <a:bodyPr/>
          <a:lstStyle/>
          <a:p>
            <a:r>
              <a:rPr lang="en-US" sz="2800" dirty="0" smtClean="0"/>
              <a:t>Critical analysis</a:t>
            </a:r>
          </a:p>
          <a:p>
            <a:r>
              <a:rPr lang="en-US" sz="2800" dirty="0" smtClean="0"/>
              <a:t>Socratic questioning:</a:t>
            </a:r>
          </a:p>
          <a:p>
            <a:pPr>
              <a:buFontTx/>
              <a:buNone/>
            </a:pPr>
            <a:r>
              <a:rPr lang="en-US" sz="2800" dirty="0" smtClean="0"/>
              <a:t>e.g. Why do you say that?’, ‘Could you explain further?’</a:t>
            </a:r>
          </a:p>
          <a:p>
            <a:pPr>
              <a:buFontTx/>
              <a:buNone/>
            </a:pPr>
            <a:r>
              <a:rPr lang="en-US" sz="2800" dirty="0" smtClean="0"/>
              <a:t>Why do you say that?’, ‘Is there reason to doubt this evidence?’</a:t>
            </a:r>
          </a:p>
          <a:p>
            <a:r>
              <a:rPr lang="en-US" sz="2800" dirty="0" smtClean="0"/>
              <a:t>Inductive reasoning,</a:t>
            </a:r>
          </a:p>
          <a:p>
            <a:r>
              <a:rPr lang="en-US" sz="2800" dirty="0" smtClean="0"/>
              <a:t>deductive reasoning</a:t>
            </a:r>
          </a:p>
          <a:p>
            <a:r>
              <a:rPr lang="en-US" sz="2800" dirty="0" smtClean="0"/>
              <a:t>Making valid inferences</a:t>
            </a:r>
          </a:p>
          <a:p>
            <a:r>
              <a:rPr lang="en-US" sz="2800" dirty="0" smtClean="0"/>
              <a:t>Differentiating facts from opinions</a:t>
            </a:r>
          </a:p>
          <a:p>
            <a:pPr>
              <a:buFont typeface="Times" pitchFamily="1" charset="0"/>
              <a:buNone/>
            </a:pP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ar-JO" smtClean="0"/>
          </a:p>
        </p:txBody>
      </p:sp>
      <p:pic>
        <p:nvPicPr>
          <p:cNvPr id="73731" name="Picture 4"/>
          <p:cNvPicPr>
            <a:picLocks noChangeAspect="1" noChangeArrowheads="1"/>
          </p:cNvPicPr>
          <p:nvPr>
            <p:ph type="body" idx="1"/>
          </p:nvPr>
        </p:nvPicPr>
        <p:blipFill>
          <a:blip r:embed="rId2"/>
          <a:srcRect/>
          <a:stretch>
            <a:fillRect/>
          </a:stretch>
        </p:blipFill>
        <p:spPr>
          <a:xfrm>
            <a:off x="0" y="0"/>
            <a:ext cx="9144000" cy="6858000"/>
          </a:xfrm>
          <a:noFill/>
        </p:spPr>
      </p:pic>
      <p:sp>
        <p:nvSpPr>
          <p:cNvPr id="73732" name="Slide Number Placeholder 1"/>
          <p:cNvSpPr>
            <a:spLocks noGrp="1"/>
          </p:cNvSpPr>
          <p:nvPr>
            <p:ph type="sldNum" sz="quarter" idx="12"/>
          </p:nvPr>
        </p:nvSpPr>
        <p:spPr>
          <a:noFill/>
          <a:ln>
            <a:miter lim="800000"/>
            <a:headEnd/>
            <a:tailEnd/>
          </a:ln>
        </p:spPr>
        <p:txBody>
          <a:bodyPr/>
          <a:lstStyle/>
          <a:p>
            <a:fld id="{F91D5D38-9C4C-42F0-9501-95210CF3B680}" type="slidenum">
              <a:rPr lang="ar-SA" smtClean="0">
                <a:latin typeface="Arial" charset="0"/>
                <a:cs typeface="Arial" charset="0"/>
              </a:rPr>
              <a:pPr/>
              <a:t>70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3600" smtClean="0"/>
              <a:t>Guidelines for Writing Goal/Outcome Statements</a:t>
            </a:r>
          </a:p>
        </p:txBody>
      </p:sp>
      <p:sp>
        <p:nvSpPr>
          <p:cNvPr id="74755" name="Rectangle 3"/>
          <p:cNvSpPr>
            <a:spLocks noGrp="1" noChangeArrowheads="1"/>
          </p:cNvSpPr>
          <p:nvPr>
            <p:ph type="body" idx="1"/>
          </p:nvPr>
        </p:nvSpPr>
        <p:spPr/>
        <p:txBody>
          <a:bodyPr/>
          <a:lstStyle/>
          <a:p>
            <a:pPr marL="533400" indent="-533400" eaLnBrk="1" hangingPunct="1"/>
            <a:r>
              <a:rPr lang="en-US" smtClean="0"/>
              <a:t>Write in terms of the client responses</a:t>
            </a:r>
          </a:p>
          <a:p>
            <a:pPr marL="533400" indent="-533400" eaLnBrk="1" hangingPunct="1"/>
            <a:r>
              <a:rPr lang="en-US" smtClean="0"/>
              <a:t>Must be realistic</a:t>
            </a:r>
          </a:p>
          <a:p>
            <a:pPr marL="533400" indent="-533400" eaLnBrk="1" hangingPunct="1"/>
            <a:r>
              <a:rPr lang="en-US" smtClean="0"/>
              <a:t>Ensure compatibility with the therapies of other professionals</a:t>
            </a:r>
          </a:p>
          <a:p>
            <a:pPr marL="533400" indent="-533400" eaLnBrk="1" hangingPunct="1"/>
            <a:r>
              <a:rPr lang="en-US" smtClean="0"/>
              <a:t>Derive from only one nursing diagnosis</a:t>
            </a:r>
          </a:p>
          <a:p>
            <a:pPr marL="533400" indent="-533400" eaLnBrk="1" hangingPunct="1"/>
            <a:r>
              <a:rPr lang="en-US" smtClean="0"/>
              <a:t>Use observable, measurable terms</a:t>
            </a:r>
          </a:p>
        </p:txBody>
      </p:sp>
      <p:sp>
        <p:nvSpPr>
          <p:cNvPr id="74756" name="Slide Number Placeholder 1"/>
          <p:cNvSpPr>
            <a:spLocks noGrp="1"/>
          </p:cNvSpPr>
          <p:nvPr>
            <p:ph type="sldNum" sz="quarter" idx="12"/>
          </p:nvPr>
        </p:nvSpPr>
        <p:spPr>
          <a:noFill/>
          <a:ln>
            <a:miter lim="800000"/>
            <a:headEnd/>
            <a:tailEnd/>
          </a:ln>
        </p:spPr>
        <p:txBody>
          <a:bodyPr/>
          <a:lstStyle/>
          <a:p>
            <a:fld id="{9D0E45A7-053E-4A40-875B-D59B9ABED2AC}" type="slidenum">
              <a:rPr lang="ar-SA" smtClean="0">
                <a:latin typeface="Arial" charset="0"/>
                <a:cs typeface="Arial" charset="0"/>
              </a:rPr>
              <a:pPr/>
              <a:t>71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endParaRPr lang="ar-JO" smtClean="0"/>
          </a:p>
        </p:txBody>
      </p:sp>
      <p:pic>
        <p:nvPicPr>
          <p:cNvPr id="75779" name="Picture 4"/>
          <p:cNvPicPr>
            <a:picLocks noChangeAspect="1" noChangeArrowheads="1"/>
          </p:cNvPicPr>
          <p:nvPr>
            <p:ph type="body" idx="1"/>
          </p:nvPr>
        </p:nvPicPr>
        <p:blipFill>
          <a:blip r:embed="rId2"/>
          <a:srcRect/>
          <a:stretch>
            <a:fillRect/>
          </a:stretch>
        </p:blipFill>
        <p:spPr>
          <a:xfrm>
            <a:off x="0" y="0"/>
            <a:ext cx="9144000" cy="6858000"/>
          </a:xfrm>
          <a:noFill/>
        </p:spPr>
      </p:pic>
      <p:sp>
        <p:nvSpPr>
          <p:cNvPr id="75780" name="Slide Number Placeholder 1"/>
          <p:cNvSpPr>
            <a:spLocks noGrp="1"/>
          </p:cNvSpPr>
          <p:nvPr>
            <p:ph type="sldNum" sz="quarter" idx="12"/>
          </p:nvPr>
        </p:nvSpPr>
        <p:spPr>
          <a:noFill/>
          <a:ln>
            <a:miter lim="800000"/>
            <a:headEnd/>
            <a:tailEnd/>
          </a:ln>
        </p:spPr>
        <p:txBody>
          <a:bodyPr/>
          <a:lstStyle/>
          <a:p>
            <a:fld id="{583991F9-ADE7-4B63-AD18-17CCD81E7046}" type="slidenum">
              <a:rPr lang="ar-SA" smtClean="0">
                <a:latin typeface="Arial" charset="0"/>
                <a:cs typeface="Arial" charset="0"/>
              </a:rPr>
              <a:pPr/>
              <a:t>72</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476250"/>
            <a:ext cx="8229600" cy="720725"/>
          </a:xfrm>
        </p:spPr>
        <p:txBody>
          <a:bodyPr/>
          <a:lstStyle/>
          <a:p>
            <a:pPr eaLnBrk="1" hangingPunct="1"/>
            <a:r>
              <a:rPr lang="en-US" b="1" smtClean="0"/>
              <a:t>Nursing Intervention</a:t>
            </a:r>
          </a:p>
        </p:txBody>
      </p:sp>
      <p:sp>
        <p:nvSpPr>
          <p:cNvPr id="76803" name="Rectangle 3"/>
          <p:cNvSpPr>
            <a:spLocks noGrp="1" noChangeArrowheads="1"/>
          </p:cNvSpPr>
          <p:nvPr>
            <p:ph type="body" idx="1"/>
          </p:nvPr>
        </p:nvSpPr>
        <p:spPr>
          <a:xfrm>
            <a:off x="2339975" y="1557338"/>
            <a:ext cx="6346825" cy="5184775"/>
          </a:xfrm>
        </p:spPr>
        <p:txBody>
          <a:bodyPr/>
          <a:lstStyle/>
          <a:p>
            <a:pPr eaLnBrk="1" hangingPunct="1"/>
            <a:r>
              <a:rPr lang="en-US" sz="3600" smtClean="0"/>
              <a:t>Actions nurse performs to achieve goals/desired outcomes</a:t>
            </a:r>
          </a:p>
          <a:p>
            <a:pPr eaLnBrk="1" hangingPunct="1"/>
            <a:r>
              <a:rPr lang="en-US" sz="3600" smtClean="0"/>
              <a:t>Focus on eliminating or reducing etiology of nursing diagnosis</a:t>
            </a:r>
          </a:p>
          <a:p>
            <a:pPr eaLnBrk="1" hangingPunct="1"/>
            <a:r>
              <a:rPr lang="en-US" sz="3600" smtClean="0"/>
              <a:t>Treat signs/symptoms and defining characteristics</a:t>
            </a:r>
          </a:p>
        </p:txBody>
      </p:sp>
      <p:sp>
        <p:nvSpPr>
          <p:cNvPr id="76804" name="Slide Number Placeholder 1"/>
          <p:cNvSpPr>
            <a:spLocks noGrp="1"/>
          </p:cNvSpPr>
          <p:nvPr>
            <p:ph type="sldNum" sz="quarter" idx="12"/>
          </p:nvPr>
        </p:nvSpPr>
        <p:spPr>
          <a:noFill/>
          <a:ln>
            <a:miter lim="800000"/>
            <a:headEnd/>
            <a:tailEnd/>
          </a:ln>
        </p:spPr>
        <p:txBody>
          <a:bodyPr/>
          <a:lstStyle/>
          <a:p>
            <a:fld id="{2CD5E4E0-60CE-434E-8FB6-A34B04F7AFD1}" type="slidenum">
              <a:rPr lang="ar-SA" smtClean="0">
                <a:latin typeface="Arial" charset="0"/>
                <a:cs typeface="Arial" charset="0"/>
              </a:rPr>
              <a:pPr/>
              <a:t>73</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827338" y="214313"/>
            <a:ext cx="6316662" cy="1143000"/>
          </a:xfrm>
        </p:spPr>
        <p:txBody>
          <a:bodyPr/>
          <a:lstStyle/>
          <a:p>
            <a:pPr eaLnBrk="1" hangingPunct="1"/>
            <a:r>
              <a:rPr lang="en-US" sz="4000" smtClean="0"/>
              <a:t>Types of Nursing Interventions</a:t>
            </a:r>
          </a:p>
        </p:txBody>
      </p:sp>
      <p:sp>
        <p:nvSpPr>
          <p:cNvPr id="77827" name="Rectangle 3"/>
          <p:cNvSpPr>
            <a:spLocks noGrp="1" noChangeArrowheads="1"/>
          </p:cNvSpPr>
          <p:nvPr>
            <p:ph type="body" idx="1"/>
          </p:nvPr>
        </p:nvSpPr>
        <p:spPr/>
        <p:txBody>
          <a:bodyPr/>
          <a:lstStyle/>
          <a:p>
            <a:pPr marL="533400" indent="-533400" eaLnBrk="1" hangingPunct="1"/>
            <a:endParaRPr lang="en-US" smtClean="0"/>
          </a:p>
          <a:p>
            <a:pPr marL="533400" indent="-533400" eaLnBrk="1" hangingPunct="1"/>
            <a:r>
              <a:rPr lang="en-US" sz="3600" smtClean="0"/>
              <a:t>Direct</a:t>
            </a:r>
          </a:p>
          <a:p>
            <a:pPr marL="533400" indent="-533400" eaLnBrk="1" hangingPunct="1"/>
            <a:r>
              <a:rPr lang="en-US" sz="3600" smtClean="0"/>
              <a:t>Indirect</a:t>
            </a:r>
          </a:p>
          <a:p>
            <a:pPr marL="533400" indent="-533400" eaLnBrk="1" hangingPunct="1"/>
            <a:r>
              <a:rPr lang="en-US" sz="3600" smtClean="0"/>
              <a:t>Independent interventions</a:t>
            </a:r>
          </a:p>
          <a:p>
            <a:pPr marL="533400" indent="-533400" eaLnBrk="1" hangingPunct="1"/>
            <a:r>
              <a:rPr lang="en-US" sz="3600" smtClean="0"/>
              <a:t>Dependent interventions</a:t>
            </a:r>
          </a:p>
          <a:p>
            <a:pPr marL="533400" indent="-533400" eaLnBrk="1" hangingPunct="1"/>
            <a:r>
              <a:rPr lang="en-US" sz="3600" smtClean="0"/>
              <a:t>Collaborative interventions</a:t>
            </a:r>
          </a:p>
        </p:txBody>
      </p:sp>
      <p:sp>
        <p:nvSpPr>
          <p:cNvPr id="77828" name="Slide Number Placeholder 1"/>
          <p:cNvSpPr>
            <a:spLocks noGrp="1"/>
          </p:cNvSpPr>
          <p:nvPr>
            <p:ph type="sldNum" sz="quarter" idx="12"/>
          </p:nvPr>
        </p:nvSpPr>
        <p:spPr>
          <a:noFill/>
          <a:ln>
            <a:miter lim="800000"/>
            <a:headEnd/>
            <a:tailEnd/>
          </a:ln>
        </p:spPr>
        <p:txBody>
          <a:bodyPr/>
          <a:lstStyle/>
          <a:p>
            <a:fld id="{BB7C92B3-5069-4F61-9A61-F7B6D68A8BB7}" type="slidenum">
              <a:rPr lang="ar-SA" smtClean="0">
                <a:latin typeface="Arial" charset="0"/>
                <a:cs typeface="Arial" charset="0"/>
              </a:rPr>
              <a:pPr/>
              <a:t>74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2693988" y="785813"/>
            <a:ext cx="6326187" cy="5340350"/>
          </a:xfrm>
        </p:spPr>
        <p:txBody>
          <a:bodyPr/>
          <a:lstStyle/>
          <a:p>
            <a:pPr eaLnBrk="1" hangingPunct="1"/>
            <a:r>
              <a:rPr lang="en-US" sz="3200" b="1" smtClean="0"/>
              <a:t>Direct care</a:t>
            </a:r>
            <a:r>
              <a:rPr lang="en-US" sz="3200" smtClean="0"/>
              <a:t> is an intervention performed through interaction with the client.</a:t>
            </a:r>
          </a:p>
          <a:p>
            <a:pPr eaLnBrk="1" hangingPunct="1"/>
            <a:r>
              <a:rPr lang="en-US" sz="3200" smtClean="0"/>
              <a:t> </a:t>
            </a:r>
            <a:r>
              <a:rPr lang="en-US" sz="3200" b="1" smtClean="0"/>
              <a:t>Indirect care</a:t>
            </a:r>
            <a:r>
              <a:rPr lang="en-US" sz="3200" smtClean="0"/>
              <a:t> is an intervention performed away from but on behalf of the client such as management of the care environment. </a:t>
            </a:r>
          </a:p>
        </p:txBody>
      </p:sp>
      <p:sp>
        <p:nvSpPr>
          <p:cNvPr id="78851" name="Slide Number Placeholder 1"/>
          <p:cNvSpPr>
            <a:spLocks noGrp="1"/>
          </p:cNvSpPr>
          <p:nvPr>
            <p:ph type="sldNum" sz="quarter" idx="12"/>
          </p:nvPr>
        </p:nvSpPr>
        <p:spPr>
          <a:noFill/>
          <a:ln>
            <a:miter lim="800000"/>
            <a:headEnd/>
            <a:tailEnd/>
          </a:ln>
        </p:spPr>
        <p:txBody>
          <a:bodyPr/>
          <a:lstStyle/>
          <a:p>
            <a:fld id="{5F1AB74F-C6F9-41DE-89B9-7971427AE192}" type="slidenum">
              <a:rPr lang="ar-SA" smtClean="0">
                <a:latin typeface="Arial" charset="0"/>
                <a:cs typeface="Arial" charset="0"/>
              </a:rPr>
              <a:pPr/>
              <a:t>75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2428875" y="0"/>
            <a:ext cx="6202363" cy="6453188"/>
          </a:xfrm>
        </p:spPr>
        <p:txBody>
          <a:bodyPr/>
          <a:lstStyle/>
          <a:p>
            <a:pPr eaLnBrk="1" hangingPunct="1"/>
            <a:r>
              <a:rPr lang="en-US" sz="2800" b="1" smtClean="0"/>
              <a:t>independent interventions</a:t>
            </a:r>
            <a:r>
              <a:rPr lang="en-US" sz="2800" smtClean="0"/>
              <a:t>, those activities that nurses are licensed to initiate on the basis of their knowledge and skills; </a:t>
            </a:r>
          </a:p>
          <a:p>
            <a:pPr eaLnBrk="1" hangingPunct="1"/>
            <a:r>
              <a:rPr lang="en-US" sz="2800" b="1" smtClean="0"/>
              <a:t>dependent interventions</a:t>
            </a:r>
            <a:r>
              <a:rPr lang="en-US" sz="2800" smtClean="0"/>
              <a:t>, activities carried out under the primary care provider’s orders or supervision, or according to specified routines; </a:t>
            </a:r>
          </a:p>
          <a:p>
            <a:pPr eaLnBrk="1" hangingPunct="1"/>
            <a:r>
              <a:rPr lang="en-US" sz="2800" b="1" smtClean="0"/>
              <a:t>collaborative interventions</a:t>
            </a:r>
            <a:r>
              <a:rPr lang="en-US" sz="2800" smtClean="0"/>
              <a:t>, actions the nurse carries out in collaboration with other health team members. The nurse must choose interventions that are most likely to achieve the goal/desired outcome. </a:t>
            </a:r>
          </a:p>
        </p:txBody>
      </p:sp>
      <p:sp>
        <p:nvSpPr>
          <p:cNvPr id="79875" name="Slide Number Placeholder 1"/>
          <p:cNvSpPr>
            <a:spLocks noGrp="1"/>
          </p:cNvSpPr>
          <p:nvPr>
            <p:ph type="sldNum" sz="quarter" idx="12"/>
          </p:nvPr>
        </p:nvSpPr>
        <p:spPr>
          <a:noFill/>
          <a:ln>
            <a:miter lim="800000"/>
            <a:headEnd/>
            <a:tailEnd/>
          </a:ln>
        </p:spPr>
        <p:txBody>
          <a:bodyPr/>
          <a:lstStyle/>
          <a:p>
            <a:fld id="{B3D0E49F-7C50-4F72-BE0F-B68254EF18CC}" type="slidenum">
              <a:rPr lang="ar-SA" smtClean="0">
                <a:latin typeface="Arial" charset="0"/>
                <a:cs typeface="Arial" charset="0"/>
              </a:rPr>
              <a:pPr/>
              <a:t>76</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827338" y="0"/>
            <a:ext cx="6316662" cy="1143000"/>
          </a:xfrm>
        </p:spPr>
        <p:txBody>
          <a:bodyPr/>
          <a:lstStyle/>
          <a:p>
            <a:pPr eaLnBrk="1" hangingPunct="1"/>
            <a:r>
              <a:rPr lang="en-US" smtClean="0"/>
              <a:t>Criteria for Choosing Appropriate Intervention</a:t>
            </a:r>
          </a:p>
        </p:txBody>
      </p:sp>
      <p:sp>
        <p:nvSpPr>
          <p:cNvPr id="80899" name="Rectangle 3"/>
          <p:cNvSpPr>
            <a:spLocks noGrp="1" noChangeArrowheads="1"/>
          </p:cNvSpPr>
          <p:nvPr>
            <p:ph type="body" idx="1"/>
          </p:nvPr>
        </p:nvSpPr>
        <p:spPr>
          <a:xfrm>
            <a:off x="2817813" y="785813"/>
            <a:ext cx="6326187" cy="4525962"/>
          </a:xfrm>
        </p:spPr>
        <p:txBody>
          <a:bodyPr/>
          <a:lstStyle/>
          <a:p>
            <a:pPr marL="533400" indent="-533400" eaLnBrk="1" hangingPunct="1"/>
            <a:endParaRPr lang="en-US" sz="2000" smtClean="0"/>
          </a:p>
          <a:p>
            <a:pPr marL="533400" indent="-533400" eaLnBrk="1" hangingPunct="1"/>
            <a:r>
              <a:rPr lang="en-US" sz="2800" smtClean="0"/>
              <a:t>Safe and appropriate for the client’s age, health, and condition</a:t>
            </a:r>
          </a:p>
          <a:p>
            <a:pPr marL="533400" indent="-533400" eaLnBrk="1" hangingPunct="1"/>
            <a:r>
              <a:rPr lang="en-US" sz="2800" smtClean="0"/>
              <a:t>Achievable with the resources available</a:t>
            </a:r>
          </a:p>
          <a:p>
            <a:pPr marL="533400" indent="-533400" eaLnBrk="1" hangingPunct="1"/>
            <a:r>
              <a:rPr lang="en-US" sz="2800" smtClean="0"/>
              <a:t>Congruent with the client’s values, beliefs, and culture</a:t>
            </a:r>
          </a:p>
          <a:p>
            <a:pPr marL="533400" indent="-533400" eaLnBrk="1" hangingPunct="1"/>
            <a:r>
              <a:rPr lang="en-US" sz="2800" smtClean="0"/>
              <a:t>Congruent with other therapies</a:t>
            </a:r>
          </a:p>
          <a:p>
            <a:pPr marL="533400" indent="-533400" eaLnBrk="1" hangingPunct="1"/>
            <a:r>
              <a:rPr lang="en-US" sz="2800" smtClean="0"/>
              <a:t>Based on nursing knowledge and experience or knowledge from relevant sciences</a:t>
            </a:r>
          </a:p>
          <a:p>
            <a:pPr marL="533400" indent="-533400" eaLnBrk="1" hangingPunct="1"/>
            <a:r>
              <a:rPr lang="en-US" sz="2800" smtClean="0"/>
              <a:t>Within established standards of care</a:t>
            </a:r>
          </a:p>
        </p:txBody>
      </p:sp>
      <p:sp>
        <p:nvSpPr>
          <p:cNvPr id="80900" name="Slide Number Placeholder 1"/>
          <p:cNvSpPr>
            <a:spLocks noGrp="1"/>
          </p:cNvSpPr>
          <p:nvPr>
            <p:ph type="sldNum" sz="quarter" idx="12"/>
          </p:nvPr>
        </p:nvSpPr>
        <p:spPr>
          <a:noFill/>
          <a:ln>
            <a:miter lim="800000"/>
            <a:headEnd/>
            <a:tailEnd/>
          </a:ln>
        </p:spPr>
        <p:txBody>
          <a:bodyPr/>
          <a:lstStyle/>
          <a:p>
            <a:fld id="{154279F1-CAED-4C43-91D7-980DBD96CD3C}" type="slidenum">
              <a:rPr lang="ar-SA" smtClean="0">
                <a:latin typeface="Arial" charset="0"/>
                <a:cs typeface="Arial" charset="0"/>
              </a:rPr>
              <a:pPr/>
              <a:t>77</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50913" y="0"/>
            <a:ext cx="8193087" cy="1143000"/>
          </a:xfrm>
        </p:spPr>
        <p:txBody>
          <a:bodyPr/>
          <a:lstStyle/>
          <a:p>
            <a:pPr eaLnBrk="1" hangingPunct="1"/>
            <a:r>
              <a:rPr lang="en-US" b="1" smtClean="0"/>
              <a:t>The process of implementing phase</a:t>
            </a:r>
          </a:p>
        </p:txBody>
      </p:sp>
      <p:sp>
        <p:nvSpPr>
          <p:cNvPr id="81923" name="Rectangle 3"/>
          <p:cNvSpPr>
            <a:spLocks noGrp="1" noChangeArrowheads="1"/>
          </p:cNvSpPr>
          <p:nvPr>
            <p:ph type="body" idx="1"/>
          </p:nvPr>
        </p:nvSpPr>
        <p:spPr>
          <a:xfrm>
            <a:off x="2268538" y="1600200"/>
            <a:ext cx="6751637" cy="4525963"/>
          </a:xfrm>
        </p:spPr>
        <p:txBody>
          <a:bodyPr/>
          <a:lstStyle/>
          <a:p>
            <a:pPr lvl="1" eaLnBrk="1" hangingPunct="1"/>
            <a:r>
              <a:rPr lang="en-US" sz="3200" smtClean="0"/>
              <a:t>Reassessing the client</a:t>
            </a:r>
          </a:p>
          <a:p>
            <a:pPr lvl="1" eaLnBrk="1" hangingPunct="1"/>
            <a:r>
              <a:rPr lang="en-US" sz="3200" smtClean="0"/>
              <a:t>Determining the nurse’s need for assistance</a:t>
            </a:r>
          </a:p>
          <a:p>
            <a:pPr lvl="1" eaLnBrk="1" hangingPunct="1"/>
            <a:r>
              <a:rPr lang="en-US" sz="3200" smtClean="0"/>
              <a:t>Implementing nursing interventions</a:t>
            </a:r>
          </a:p>
          <a:p>
            <a:pPr lvl="1" eaLnBrk="1" hangingPunct="1"/>
            <a:r>
              <a:rPr lang="en-US" sz="3200" smtClean="0"/>
              <a:t>Supervising delegated care</a:t>
            </a:r>
          </a:p>
          <a:p>
            <a:pPr lvl="1" eaLnBrk="1" hangingPunct="1"/>
            <a:r>
              <a:rPr lang="en-US" sz="3200" smtClean="0"/>
              <a:t>Documenting nursing activities</a:t>
            </a:r>
          </a:p>
        </p:txBody>
      </p:sp>
      <p:sp>
        <p:nvSpPr>
          <p:cNvPr id="81924" name="Slide Number Placeholder 1"/>
          <p:cNvSpPr>
            <a:spLocks noGrp="1"/>
          </p:cNvSpPr>
          <p:nvPr>
            <p:ph type="sldNum" sz="quarter" idx="12"/>
          </p:nvPr>
        </p:nvSpPr>
        <p:spPr>
          <a:noFill/>
          <a:ln>
            <a:miter lim="800000"/>
            <a:headEnd/>
            <a:tailEnd/>
          </a:ln>
        </p:spPr>
        <p:txBody>
          <a:bodyPr/>
          <a:lstStyle/>
          <a:p>
            <a:fld id="{3D2BB88A-B4B8-42EB-AA04-E124E8E5D62A}" type="slidenum">
              <a:rPr lang="ar-SA" smtClean="0">
                <a:latin typeface="Arial" charset="0"/>
                <a:cs typeface="Arial" charset="0"/>
              </a:rPr>
              <a:pPr/>
              <a:t>78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1" smtClean="0"/>
              <a:t>Evaluation</a:t>
            </a:r>
          </a:p>
        </p:txBody>
      </p:sp>
      <p:sp>
        <p:nvSpPr>
          <p:cNvPr id="82947" name="Rectangle 3"/>
          <p:cNvSpPr>
            <a:spLocks noGrp="1" noChangeArrowheads="1"/>
          </p:cNvSpPr>
          <p:nvPr>
            <p:ph type="body" idx="1"/>
          </p:nvPr>
        </p:nvSpPr>
        <p:spPr/>
        <p:txBody>
          <a:bodyPr/>
          <a:lstStyle/>
          <a:p>
            <a:pPr eaLnBrk="1" hangingPunct="1"/>
            <a:r>
              <a:rPr lang="en-US" sz="3200" smtClean="0"/>
              <a:t>Evaluating is a planned, ongoing, purposeful activity in which clients and health care professionals determine the client’s progress toward achievement of goals/ outcomes and the effectiveness of the nursing care plan. </a:t>
            </a:r>
          </a:p>
        </p:txBody>
      </p:sp>
      <p:sp>
        <p:nvSpPr>
          <p:cNvPr id="82948" name="Slide Number Placeholder 1"/>
          <p:cNvSpPr>
            <a:spLocks noGrp="1"/>
          </p:cNvSpPr>
          <p:nvPr>
            <p:ph type="sldNum" sz="quarter" idx="12"/>
          </p:nvPr>
        </p:nvSpPr>
        <p:spPr>
          <a:noFill/>
          <a:ln>
            <a:miter lim="800000"/>
            <a:headEnd/>
            <a:tailEnd/>
          </a:ln>
        </p:spPr>
        <p:txBody>
          <a:bodyPr/>
          <a:lstStyle/>
          <a:p>
            <a:fld id="{B4549066-6552-4C66-834E-35E4115E9AE5}" type="slidenum">
              <a:rPr lang="ar-SA" smtClean="0">
                <a:latin typeface="Arial" charset="0"/>
                <a:cs typeface="Arial" charset="0"/>
              </a:rPr>
              <a:pPr/>
              <a:t>79</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idx="4294967295"/>
          </p:nvPr>
        </p:nvSpPr>
        <p:spPr/>
        <p:txBody>
          <a:bodyPr/>
          <a:lstStyle/>
          <a:p>
            <a:pPr>
              <a:defRPr/>
            </a:pPr>
            <a:r>
              <a:rPr lang="en-US" sz="3600" dirty="0" smtClean="0">
                <a:effectLst>
                  <a:outerShdw blurRad="38100" dist="38100" dir="2700000" algn="tl">
                    <a:srgbClr val="000000"/>
                  </a:outerShdw>
                </a:effectLst>
              </a:rPr>
              <a:t>Techniques in Critical Thinking (cont’d)</a:t>
            </a:r>
          </a:p>
        </p:txBody>
      </p:sp>
      <p:sp>
        <p:nvSpPr>
          <p:cNvPr id="10243" name="Rectangle 5"/>
          <p:cNvSpPr>
            <a:spLocks noGrp="1" noChangeArrowheads="1"/>
          </p:cNvSpPr>
          <p:nvPr>
            <p:ph type="body" idx="4294967295"/>
          </p:nvPr>
        </p:nvSpPr>
        <p:spPr/>
        <p:txBody>
          <a:bodyPr/>
          <a:lstStyle/>
          <a:p>
            <a:r>
              <a:rPr lang="en-US" sz="3600" dirty="0" smtClean="0"/>
              <a:t>Evaluating the credibility of information sources</a:t>
            </a:r>
          </a:p>
          <a:p>
            <a:r>
              <a:rPr lang="en-US" sz="3600" dirty="0" smtClean="0"/>
              <a:t>Clarifying concepts</a:t>
            </a:r>
          </a:p>
          <a:p>
            <a:r>
              <a:rPr lang="en-US" sz="3600" dirty="0" smtClean="0"/>
              <a:t>Recognizing assumptions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827338" y="0"/>
            <a:ext cx="6316662" cy="1143000"/>
          </a:xfrm>
        </p:spPr>
        <p:txBody>
          <a:bodyPr/>
          <a:lstStyle/>
          <a:p>
            <a:pPr eaLnBrk="1" hangingPunct="1"/>
            <a:r>
              <a:rPr lang="en-US" smtClean="0"/>
              <a:t>Difference between assessment and evaluation</a:t>
            </a:r>
          </a:p>
        </p:txBody>
      </p:sp>
      <p:sp>
        <p:nvSpPr>
          <p:cNvPr id="83971" name="Rectangle 3"/>
          <p:cNvSpPr>
            <a:spLocks noGrp="1" noChangeArrowheads="1"/>
          </p:cNvSpPr>
          <p:nvPr>
            <p:ph type="body" idx="1"/>
          </p:nvPr>
        </p:nvSpPr>
        <p:spPr>
          <a:xfrm>
            <a:off x="2817813" y="1071563"/>
            <a:ext cx="6326187" cy="4525962"/>
          </a:xfrm>
        </p:spPr>
        <p:txBody>
          <a:bodyPr/>
          <a:lstStyle/>
          <a:p>
            <a:pPr eaLnBrk="1" hangingPunct="1"/>
            <a:r>
              <a:rPr lang="en-US" sz="2800" smtClean="0"/>
              <a:t>During the assessment phase the nurse collects data for the purpose of making diagnoses. </a:t>
            </a:r>
          </a:p>
          <a:p>
            <a:pPr eaLnBrk="1" hangingPunct="1"/>
            <a:r>
              <a:rPr lang="en-US" sz="2800" smtClean="0"/>
              <a:t>During the evaluation step the nurse collects data for the purpose of comparing the data to preselected goals and judging the effectiveness of the nursing care. </a:t>
            </a:r>
          </a:p>
          <a:p>
            <a:pPr eaLnBrk="1" hangingPunct="1"/>
            <a:r>
              <a:rPr lang="en-US" sz="2800" smtClean="0"/>
              <a:t>The act of assessing (data collection) is the same. The differences lie in when the data are collected and how the data are used.</a:t>
            </a:r>
          </a:p>
        </p:txBody>
      </p:sp>
      <p:sp>
        <p:nvSpPr>
          <p:cNvPr id="83972" name="Slide Number Placeholder 1"/>
          <p:cNvSpPr>
            <a:spLocks noGrp="1"/>
          </p:cNvSpPr>
          <p:nvPr>
            <p:ph type="sldNum" sz="quarter" idx="12"/>
          </p:nvPr>
        </p:nvSpPr>
        <p:spPr>
          <a:noFill/>
          <a:ln>
            <a:miter lim="800000"/>
            <a:headEnd/>
            <a:tailEnd/>
          </a:ln>
        </p:spPr>
        <p:txBody>
          <a:bodyPr/>
          <a:lstStyle/>
          <a:p>
            <a:fld id="{2B76529A-CD94-404C-A3C1-FE145F921A95}" type="slidenum">
              <a:rPr lang="ar-SA" smtClean="0">
                <a:latin typeface="Arial" charset="0"/>
                <a:cs typeface="Arial" charset="0"/>
              </a:rPr>
              <a:pPr/>
              <a:t>80</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3600" smtClean="0"/>
              <a:t>Components of the Evaluation Process</a:t>
            </a:r>
          </a:p>
        </p:txBody>
      </p:sp>
      <p:sp>
        <p:nvSpPr>
          <p:cNvPr id="84995" name="Rectangle 3"/>
          <p:cNvSpPr>
            <a:spLocks noGrp="1" noChangeArrowheads="1"/>
          </p:cNvSpPr>
          <p:nvPr>
            <p:ph type="body" idx="1"/>
          </p:nvPr>
        </p:nvSpPr>
        <p:spPr/>
        <p:txBody>
          <a:bodyPr/>
          <a:lstStyle/>
          <a:p>
            <a:pPr eaLnBrk="1" hangingPunct="1"/>
            <a:r>
              <a:rPr lang="en-US" sz="2800" smtClean="0"/>
              <a:t>Collecting data related to the desired outcomes </a:t>
            </a:r>
          </a:p>
          <a:p>
            <a:pPr eaLnBrk="1" hangingPunct="1">
              <a:buFontTx/>
              <a:buNone/>
            </a:pPr>
            <a:r>
              <a:rPr lang="en-US" sz="2800" smtClean="0"/>
              <a:t>( nursing outcomes classifications NOC indicators)</a:t>
            </a:r>
          </a:p>
          <a:p>
            <a:pPr eaLnBrk="1" hangingPunct="1"/>
            <a:r>
              <a:rPr lang="en-US" sz="2800" smtClean="0"/>
              <a:t>Comparing the data with outcomes</a:t>
            </a:r>
          </a:p>
          <a:p>
            <a:pPr eaLnBrk="1" hangingPunct="1"/>
            <a:r>
              <a:rPr lang="en-US" sz="2800" smtClean="0"/>
              <a:t>Relating nursing activities to outcomes</a:t>
            </a:r>
          </a:p>
          <a:p>
            <a:pPr eaLnBrk="1" hangingPunct="1"/>
            <a:r>
              <a:rPr lang="en-US" sz="2800" smtClean="0"/>
              <a:t>Drawing conclusions about problem status</a:t>
            </a:r>
          </a:p>
          <a:p>
            <a:pPr eaLnBrk="1" hangingPunct="1"/>
            <a:r>
              <a:rPr lang="en-US" sz="2800" smtClean="0"/>
              <a:t>Continuing, modifying, or terminating the nursing care plan</a:t>
            </a:r>
          </a:p>
        </p:txBody>
      </p:sp>
      <p:sp>
        <p:nvSpPr>
          <p:cNvPr id="84996" name="Slide Number Placeholder 1"/>
          <p:cNvSpPr>
            <a:spLocks noGrp="1"/>
          </p:cNvSpPr>
          <p:nvPr>
            <p:ph type="sldNum" sz="quarter" idx="12"/>
          </p:nvPr>
        </p:nvSpPr>
        <p:spPr>
          <a:noFill/>
          <a:ln>
            <a:miter lim="800000"/>
            <a:headEnd/>
            <a:tailEnd/>
          </a:ln>
        </p:spPr>
        <p:txBody>
          <a:bodyPr/>
          <a:lstStyle/>
          <a:p>
            <a:fld id="{0EB1E5DC-1F9A-42A6-B3F6-4CCA187DA6C7}" type="slidenum">
              <a:rPr lang="ar-SA" smtClean="0">
                <a:latin typeface="Arial" charset="0"/>
                <a:cs typeface="Arial" charset="0"/>
              </a:rPr>
              <a:pPr/>
              <a:t>81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Questions</a:t>
            </a:r>
          </a:p>
        </p:txBody>
      </p:sp>
      <p:sp>
        <p:nvSpPr>
          <p:cNvPr id="86019" name="Rectangle 3"/>
          <p:cNvSpPr>
            <a:spLocks noGrp="1" noChangeArrowheads="1"/>
          </p:cNvSpPr>
          <p:nvPr>
            <p:ph type="body" idx="1"/>
          </p:nvPr>
        </p:nvSpPr>
        <p:spPr/>
        <p:txBody>
          <a:bodyPr/>
          <a:lstStyle/>
          <a:p>
            <a:pPr marL="457200" indent="-457200" eaLnBrk="1" hangingPunct="1">
              <a:lnSpc>
                <a:spcPct val="90000"/>
              </a:lnSpc>
              <a:buFontTx/>
              <a:buNone/>
            </a:pPr>
            <a:r>
              <a:rPr lang="en-US" smtClean="0"/>
              <a:t>The nurse selects the nursing diagnosis of </a:t>
            </a:r>
            <a:r>
              <a:rPr lang="en-US" i="1" smtClean="0"/>
              <a:t>Risk for Impaired Skin Integrity </a:t>
            </a:r>
            <a:r>
              <a:rPr lang="en-US" smtClean="0"/>
              <a:t>related to immobility, dry skin, and surgical incision. Which of the following represents a properly stated outcome/goal? The client will:</a:t>
            </a:r>
          </a:p>
          <a:p>
            <a:pPr marL="457200" indent="-457200" eaLnBrk="1" hangingPunct="1">
              <a:lnSpc>
                <a:spcPct val="90000"/>
              </a:lnSpc>
              <a:buFontTx/>
              <a:buAutoNum type="arabicPeriod"/>
            </a:pPr>
            <a:r>
              <a:rPr lang="en-US" smtClean="0"/>
              <a:t>Turn in bed q2h.</a:t>
            </a:r>
          </a:p>
          <a:p>
            <a:pPr marL="457200" indent="-457200" eaLnBrk="1" hangingPunct="1">
              <a:lnSpc>
                <a:spcPct val="90000"/>
              </a:lnSpc>
              <a:buFontTx/>
              <a:buAutoNum type="arabicPeriod"/>
            </a:pPr>
            <a:r>
              <a:rPr lang="en-US" smtClean="0"/>
              <a:t>Report the importance of applying lotion to skin daily.</a:t>
            </a:r>
          </a:p>
          <a:p>
            <a:pPr marL="457200" indent="-457200" eaLnBrk="1" hangingPunct="1">
              <a:lnSpc>
                <a:spcPct val="90000"/>
              </a:lnSpc>
              <a:buFontTx/>
              <a:buAutoNum type="arabicPeriod"/>
            </a:pPr>
            <a:r>
              <a:rPr lang="en-US" smtClean="0"/>
              <a:t>Have healthy intact skin during hospitalization.</a:t>
            </a:r>
          </a:p>
          <a:p>
            <a:pPr marL="457200" indent="-457200" eaLnBrk="1" hangingPunct="1">
              <a:lnSpc>
                <a:spcPct val="90000"/>
              </a:lnSpc>
              <a:buFontTx/>
              <a:buAutoNum type="arabicPeriod"/>
            </a:pPr>
            <a:r>
              <a:rPr lang="en-US" smtClean="0"/>
              <a:t>Use a pressure-reducing mattress.</a:t>
            </a:r>
          </a:p>
          <a:p>
            <a:pPr marL="457200" indent="-457200" eaLnBrk="1" hangingPunct="1">
              <a:lnSpc>
                <a:spcPct val="90000"/>
              </a:lnSpc>
              <a:buFontTx/>
              <a:buNone/>
            </a:pPr>
            <a:endParaRPr lang="en-US" smtClean="0"/>
          </a:p>
          <a:p>
            <a:pPr marL="457200" indent="-457200" eaLnBrk="1" hangingPunct="1">
              <a:lnSpc>
                <a:spcPct val="90000"/>
              </a:lnSpc>
            </a:pPr>
            <a:endParaRPr lang="en-US" smtClean="0"/>
          </a:p>
        </p:txBody>
      </p:sp>
      <p:sp>
        <p:nvSpPr>
          <p:cNvPr id="86020" name="Slide Number Placeholder 1"/>
          <p:cNvSpPr>
            <a:spLocks noGrp="1"/>
          </p:cNvSpPr>
          <p:nvPr>
            <p:ph type="sldNum" sz="quarter" idx="12"/>
          </p:nvPr>
        </p:nvSpPr>
        <p:spPr>
          <a:noFill/>
          <a:ln>
            <a:miter lim="800000"/>
            <a:headEnd/>
            <a:tailEnd/>
          </a:ln>
        </p:spPr>
        <p:txBody>
          <a:bodyPr/>
          <a:lstStyle/>
          <a:p>
            <a:fld id="{00267E31-7835-422F-BB9C-9E87E90B8A53}" type="slidenum">
              <a:rPr lang="ar-SA" smtClean="0">
                <a:latin typeface="Arial" charset="0"/>
                <a:cs typeface="Arial" charset="0"/>
              </a:rPr>
              <a:pPr/>
              <a:t>82</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endParaRPr lang="ar-JO" smtClean="0"/>
          </a:p>
        </p:txBody>
      </p:sp>
      <p:sp>
        <p:nvSpPr>
          <p:cNvPr id="87043" name="Rectangle 3"/>
          <p:cNvSpPr>
            <a:spLocks noGrp="1" noChangeArrowheads="1"/>
          </p:cNvSpPr>
          <p:nvPr>
            <p:ph type="body" idx="1"/>
          </p:nvPr>
        </p:nvSpPr>
        <p:spPr/>
        <p:txBody>
          <a:bodyPr/>
          <a:lstStyle/>
          <a:p>
            <a:pPr marL="457200" indent="-457200" eaLnBrk="1" hangingPunct="1">
              <a:buFontTx/>
              <a:buNone/>
            </a:pPr>
            <a:r>
              <a:rPr lang="en-CA" b="1" smtClean="0"/>
              <a:t>3 is Correct.</a:t>
            </a:r>
            <a:r>
              <a:rPr lang="en-CA" b="1" i="1" smtClean="0"/>
              <a:t> </a:t>
            </a:r>
            <a:r>
              <a:rPr lang="en-CA" smtClean="0"/>
              <a:t> The goal or outcome should state the opposite of the nursing diagnosis stem, and thus healthy intact skin is the reverse condition of impaired skin integrity. </a:t>
            </a:r>
          </a:p>
          <a:p>
            <a:pPr marL="457200" indent="-457200" eaLnBrk="1" hangingPunct="1"/>
            <a:endParaRPr lang="en-CA" smtClean="0"/>
          </a:p>
        </p:txBody>
      </p:sp>
      <p:sp>
        <p:nvSpPr>
          <p:cNvPr id="87044" name="Slide Number Placeholder 1"/>
          <p:cNvSpPr>
            <a:spLocks noGrp="1"/>
          </p:cNvSpPr>
          <p:nvPr>
            <p:ph type="sldNum" sz="quarter" idx="12"/>
          </p:nvPr>
        </p:nvSpPr>
        <p:spPr>
          <a:noFill/>
          <a:ln>
            <a:miter lim="800000"/>
            <a:headEnd/>
            <a:tailEnd/>
          </a:ln>
        </p:spPr>
        <p:txBody>
          <a:bodyPr/>
          <a:lstStyle/>
          <a:p>
            <a:fld id="{21138B13-7E18-4018-BED0-FADD0EB0C1FC}" type="slidenum">
              <a:rPr lang="ar-SA" smtClean="0">
                <a:latin typeface="Arial" charset="0"/>
                <a:cs typeface="Arial" charset="0"/>
              </a:rPr>
              <a:pPr/>
              <a:t>83</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endParaRPr lang="ar-JO" smtClean="0"/>
          </a:p>
        </p:txBody>
      </p:sp>
      <p:sp>
        <p:nvSpPr>
          <p:cNvPr id="88067" name="Rectangle 3"/>
          <p:cNvSpPr>
            <a:spLocks noGrp="1" noChangeArrowheads="1"/>
          </p:cNvSpPr>
          <p:nvPr>
            <p:ph type="body" idx="1"/>
          </p:nvPr>
        </p:nvSpPr>
        <p:spPr/>
        <p:txBody>
          <a:bodyPr/>
          <a:lstStyle/>
          <a:p>
            <a:pPr marL="457200" indent="-457200" eaLnBrk="1" hangingPunct="1">
              <a:lnSpc>
                <a:spcPct val="80000"/>
              </a:lnSpc>
              <a:buFontTx/>
              <a:buNone/>
            </a:pPr>
            <a:r>
              <a:rPr lang="en-US" sz="2000" smtClean="0"/>
              <a:t>The nurse assesses a post-operative client with an abdominal wound and finds the client drowsy when not aroused, the client’s pain is ranked 2 on a scale of 0 to 10, vital signs (VS) are within preoperative range, extremities are warm with good pulses but very dry skin, declines oral fluids due to nausea, reports no bowel movement in the past 2 days, hip dressing is dry with drains intact. Which of the following elements is most likely to be considered of high priority for a change in the current care plan?</a:t>
            </a:r>
          </a:p>
          <a:p>
            <a:pPr marL="457200" indent="-457200" eaLnBrk="1" hangingPunct="1">
              <a:lnSpc>
                <a:spcPct val="80000"/>
              </a:lnSpc>
              <a:buFontTx/>
              <a:buNone/>
            </a:pPr>
            <a:endParaRPr lang="en-US" sz="2000" smtClean="0"/>
          </a:p>
          <a:p>
            <a:pPr marL="457200" indent="-457200" eaLnBrk="1" hangingPunct="1">
              <a:lnSpc>
                <a:spcPct val="80000"/>
              </a:lnSpc>
              <a:buFontTx/>
              <a:buAutoNum type="arabicPeriod"/>
            </a:pPr>
            <a:r>
              <a:rPr lang="en-US" sz="2000" smtClean="0"/>
              <a:t>Pain</a:t>
            </a:r>
          </a:p>
          <a:p>
            <a:pPr marL="457200" indent="-457200" eaLnBrk="1" hangingPunct="1">
              <a:lnSpc>
                <a:spcPct val="80000"/>
              </a:lnSpc>
              <a:buFontTx/>
              <a:buAutoNum type="arabicPeriod"/>
            </a:pPr>
            <a:r>
              <a:rPr lang="en-US" sz="2000" smtClean="0"/>
              <a:t>Nausea</a:t>
            </a:r>
          </a:p>
          <a:p>
            <a:pPr marL="457200" indent="-457200" eaLnBrk="1" hangingPunct="1">
              <a:lnSpc>
                <a:spcPct val="80000"/>
              </a:lnSpc>
              <a:buFontTx/>
              <a:buAutoNum type="arabicPeriod"/>
            </a:pPr>
            <a:r>
              <a:rPr lang="en-US" sz="2000" smtClean="0"/>
              <a:t>Constipation</a:t>
            </a:r>
          </a:p>
          <a:p>
            <a:pPr marL="457200" indent="-457200" eaLnBrk="1" hangingPunct="1">
              <a:lnSpc>
                <a:spcPct val="80000"/>
              </a:lnSpc>
              <a:buFontTx/>
              <a:buAutoNum type="arabicPeriod"/>
            </a:pPr>
            <a:r>
              <a:rPr lang="en-US" sz="2000" smtClean="0"/>
              <a:t>Potential for wound infection</a:t>
            </a:r>
          </a:p>
          <a:p>
            <a:pPr marL="457200" indent="-457200" eaLnBrk="1" hangingPunct="1">
              <a:lnSpc>
                <a:spcPct val="80000"/>
              </a:lnSpc>
              <a:buFontTx/>
              <a:buNone/>
            </a:pPr>
            <a:endParaRPr lang="en-US" sz="2000" smtClean="0"/>
          </a:p>
          <a:p>
            <a:pPr marL="457200" indent="-457200" eaLnBrk="1" hangingPunct="1">
              <a:lnSpc>
                <a:spcPct val="80000"/>
              </a:lnSpc>
            </a:pPr>
            <a:endParaRPr lang="en-US" sz="2000" smtClean="0"/>
          </a:p>
        </p:txBody>
      </p:sp>
      <p:sp>
        <p:nvSpPr>
          <p:cNvPr id="88068" name="Slide Number Placeholder 1"/>
          <p:cNvSpPr>
            <a:spLocks noGrp="1"/>
          </p:cNvSpPr>
          <p:nvPr>
            <p:ph type="sldNum" sz="quarter" idx="12"/>
          </p:nvPr>
        </p:nvSpPr>
        <p:spPr>
          <a:noFill/>
          <a:ln>
            <a:miter lim="800000"/>
            <a:headEnd/>
            <a:tailEnd/>
          </a:ln>
        </p:spPr>
        <p:txBody>
          <a:bodyPr/>
          <a:lstStyle/>
          <a:p>
            <a:fld id="{185E305F-45FA-47ED-ACDE-A2026F89464A}" type="slidenum">
              <a:rPr lang="ar-SA" smtClean="0">
                <a:latin typeface="Arial" charset="0"/>
                <a:cs typeface="Arial" charset="0"/>
              </a:rPr>
              <a:pPr/>
              <a:t>84</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endParaRPr lang="ar-JO" smtClean="0"/>
          </a:p>
        </p:txBody>
      </p:sp>
      <p:sp>
        <p:nvSpPr>
          <p:cNvPr id="89091" name="Rectangle 3"/>
          <p:cNvSpPr>
            <a:spLocks noGrp="1" noChangeArrowheads="1"/>
          </p:cNvSpPr>
          <p:nvPr>
            <p:ph type="body" idx="1"/>
          </p:nvPr>
        </p:nvSpPr>
        <p:spPr/>
        <p:txBody>
          <a:bodyPr/>
          <a:lstStyle/>
          <a:p>
            <a:pPr marL="457200" indent="-457200" eaLnBrk="1" hangingPunct="1">
              <a:buFontTx/>
              <a:buNone/>
            </a:pPr>
            <a:r>
              <a:rPr lang="en-CA" b="1" smtClean="0"/>
              <a:t>2 is Correct</a:t>
            </a:r>
            <a:r>
              <a:rPr lang="en-CA" b="1" i="1" smtClean="0"/>
              <a:t>.</a:t>
            </a:r>
            <a:r>
              <a:rPr lang="en-CA" smtClean="0"/>
              <a:t> A more detailed assessment data and consultation with the client would be needed to absolutely confirm the priority. Postoperative nausea to the level of inhibiting oral intake has the greatest likelihood of leading to complications and requires nursing intervention now. </a:t>
            </a:r>
          </a:p>
          <a:p>
            <a:pPr marL="457200" indent="-457200" eaLnBrk="1" hangingPunct="1"/>
            <a:endParaRPr lang="en-CA" smtClean="0"/>
          </a:p>
        </p:txBody>
      </p:sp>
      <p:sp>
        <p:nvSpPr>
          <p:cNvPr id="89092" name="Slide Number Placeholder 1"/>
          <p:cNvSpPr>
            <a:spLocks noGrp="1"/>
          </p:cNvSpPr>
          <p:nvPr>
            <p:ph type="sldNum" sz="quarter" idx="12"/>
          </p:nvPr>
        </p:nvSpPr>
        <p:spPr>
          <a:noFill/>
          <a:ln>
            <a:miter lim="800000"/>
            <a:headEnd/>
            <a:tailEnd/>
          </a:ln>
        </p:spPr>
        <p:txBody>
          <a:bodyPr/>
          <a:lstStyle/>
          <a:p>
            <a:fld id="{F79AFCA6-F761-41F9-8FDF-087788B29366}" type="slidenum">
              <a:rPr lang="ar-SA" smtClean="0">
                <a:latin typeface="Arial" charset="0"/>
                <a:cs typeface="Arial" charset="0"/>
              </a:rPr>
              <a:pPr/>
              <a:t>85</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endParaRPr lang="ar-JO" smtClean="0"/>
          </a:p>
        </p:txBody>
      </p:sp>
      <p:sp>
        <p:nvSpPr>
          <p:cNvPr id="90115" name="Rectangle 3"/>
          <p:cNvSpPr>
            <a:spLocks noGrp="1" noChangeArrowheads="1"/>
          </p:cNvSpPr>
          <p:nvPr>
            <p:ph type="body" idx="1"/>
          </p:nvPr>
        </p:nvSpPr>
        <p:spPr/>
        <p:txBody>
          <a:bodyPr/>
          <a:lstStyle/>
          <a:p>
            <a:pPr marL="457200" indent="-457200" eaLnBrk="1" hangingPunct="1">
              <a:lnSpc>
                <a:spcPct val="90000"/>
              </a:lnSpc>
              <a:buFontTx/>
              <a:buNone/>
            </a:pPr>
            <a:r>
              <a:rPr lang="en-US" smtClean="0"/>
              <a:t>Which of the following elements is best categorized as secondary subjective data?</a:t>
            </a:r>
          </a:p>
          <a:p>
            <a:pPr marL="457200" indent="-457200" eaLnBrk="1" hangingPunct="1">
              <a:lnSpc>
                <a:spcPct val="90000"/>
              </a:lnSpc>
              <a:buFontTx/>
              <a:buNone/>
            </a:pPr>
            <a:endParaRPr lang="en-US" smtClean="0"/>
          </a:p>
          <a:p>
            <a:pPr marL="457200" indent="-457200" eaLnBrk="1" hangingPunct="1">
              <a:lnSpc>
                <a:spcPct val="90000"/>
              </a:lnSpc>
              <a:buFontTx/>
              <a:buAutoNum type="arabicPeriod"/>
            </a:pPr>
            <a:r>
              <a:rPr lang="en-US" smtClean="0"/>
              <a:t>The nurse measures a weight loss of 10 pounds since the last clinic visit.</a:t>
            </a:r>
          </a:p>
          <a:p>
            <a:pPr marL="457200" indent="-457200" eaLnBrk="1" hangingPunct="1">
              <a:lnSpc>
                <a:spcPct val="90000"/>
              </a:lnSpc>
              <a:buFontTx/>
              <a:buAutoNum type="arabicPeriod"/>
            </a:pPr>
            <a:r>
              <a:rPr lang="en-US" smtClean="0"/>
              <a:t>Spouse states the client has lost all appetite.</a:t>
            </a:r>
          </a:p>
          <a:p>
            <a:pPr marL="457200" indent="-457200" eaLnBrk="1" hangingPunct="1">
              <a:lnSpc>
                <a:spcPct val="90000"/>
              </a:lnSpc>
              <a:buFontTx/>
              <a:buAutoNum type="arabicPeriod"/>
            </a:pPr>
            <a:r>
              <a:rPr lang="en-US" smtClean="0"/>
              <a:t>The nurse palpates edema in lower extremities.</a:t>
            </a:r>
          </a:p>
          <a:p>
            <a:pPr marL="457200" indent="-457200" eaLnBrk="1" hangingPunct="1">
              <a:lnSpc>
                <a:spcPct val="90000"/>
              </a:lnSpc>
              <a:buFontTx/>
              <a:buAutoNum type="arabicPeriod"/>
            </a:pPr>
            <a:r>
              <a:rPr lang="en-US" smtClean="0"/>
              <a:t>Client states severe pain when walking up stairs.</a:t>
            </a:r>
          </a:p>
          <a:p>
            <a:pPr marL="457200" indent="-457200" eaLnBrk="1" hangingPunct="1">
              <a:lnSpc>
                <a:spcPct val="90000"/>
              </a:lnSpc>
            </a:pPr>
            <a:endParaRPr lang="en-US" smtClean="0"/>
          </a:p>
        </p:txBody>
      </p:sp>
      <p:sp>
        <p:nvSpPr>
          <p:cNvPr id="90116" name="Slide Number Placeholder 1"/>
          <p:cNvSpPr>
            <a:spLocks noGrp="1"/>
          </p:cNvSpPr>
          <p:nvPr>
            <p:ph type="sldNum" sz="quarter" idx="12"/>
          </p:nvPr>
        </p:nvSpPr>
        <p:spPr>
          <a:noFill/>
          <a:ln>
            <a:miter lim="800000"/>
            <a:headEnd/>
            <a:tailEnd/>
          </a:ln>
        </p:spPr>
        <p:txBody>
          <a:bodyPr/>
          <a:lstStyle/>
          <a:p>
            <a:fld id="{A9C43C1B-B6CB-413F-858A-35A1F230E3FF}" type="slidenum">
              <a:rPr lang="ar-SA" smtClean="0">
                <a:latin typeface="Arial" charset="0"/>
                <a:cs typeface="Arial" charset="0"/>
              </a:rPr>
              <a:pPr/>
              <a:t>86</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endParaRPr lang="ar-JO" smtClean="0"/>
          </a:p>
        </p:txBody>
      </p:sp>
      <p:sp>
        <p:nvSpPr>
          <p:cNvPr id="91139" name="Rectangle 3"/>
          <p:cNvSpPr>
            <a:spLocks noGrp="1" noChangeArrowheads="1"/>
          </p:cNvSpPr>
          <p:nvPr>
            <p:ph type="body" idx="1"/>
          </p:nvPr>
        </p:nvSpPr>
        <p:spPr/>
        <p:txBody>
          <a:bodyPr/>
          <a:lstStyle/>
          <a:p>
            <a:pPr marL="457200" indent="-457200" eaLnBrk="1" hangingPunct="1">
              <a:buFontTx/>
              <a:buNone/>
            </a:pPr>
            <a:r>
              <a:rPr lang="en-CA" b="1" i="1" smtClean="0"/>
              <a:t>2 is Correct. </a:t>
            </a:r>
            <a:r>
              <a:rPr lang="en-CA" smtClean="0"/>
              <a:t> Secondary data comes from any other source (chart, family) besides the client. Subjective data are covert (reported or an opinion).</a:t>
            </a:r>
          </a:p>
          <a:p>
            <a:pPr marL="457200" indent="-457200" eaLnBrk="1" hangingPunct="1"/>
            <a:endParaRPr lang="en-CA" smtClean="0"/>
          </a:p>
        </p:txBody>
      </p:sp>
      <p:sp>
        <p:nvSpPr>
          <p:cNvPr id="91140" name="Slide Number Placeholder 1"/>
          <p:cNvSpPr>
            <a:spLocks noGrp="1"/>
          </p:cNvSpPr>
          <p:nvPr>
            <p:ph type="sldNum" sz="quarter" idx="12"/>
          </p:nvPr>
        </p:nvSpPr>
        <p:spPr>
          <a:noFill/>
          <a:ln>
            <a:miter lim="800000"/>
            <a:headEnd/>
            <a:tailEnd/>
          </a:ln>
        </p:spPr>
        <p:txBody>
          <a:bodyPr/>
          <a:lstStyle/>
          <a:p>
            <a:fld id="{85883CE5-2E46-4BD1-9698-C020D221C66A}" type="slidenum">
              <a:rPr lang="ar-SA" smtClean="0">
                <a:latin typeface="Arial" charset="0"/>
                <a:cs typeface="Arial" charset="0"/>
              </a:rPr>
              <a:pPr/>
              <a:t>87</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endParaRPr lang="ar-JO" smtClean="0"/>
          </a:p>
        </p:txBody>
      </p:sp>
      <p:sp>
        <p:nvSpPr>
          <p:cNvPr id="92163" name="Rectangle 3"/>
          <p:cNvSpPr>
            <a:spLocks noGrp="1" noChangeArrowheads="1"/>
          </p:cNvSpPr>
          <p:nvPr>
            <p:ph type="body" idx="1"/>
          </p:nvPr>
        </p:nvSpPr>
        <p:spPr/>
        <p:txBody>
          <a:bodyPr/>
          <a:lstStyle/>
          <a:p>
            <a:pPr marL="457200" indent="-457200" eaLnBrk="1" hangingPunct="1">
              <a:buFontTx/>
              <a:buNone/>
            </a:pPr>
            <a:r>
              <a:rPr lang="en-US" smtClean="0"/>
              <a:t>In the diagnostic statement “Excess fluid volume related to decreased venous return as manifested by lower extremity edema (swelling),” the etiology of the problem is which of the following?</a:t>
            </a:r>
          </a:p>
          <a:p>
            <a:pPr marL="457200" indent="-457200" eaLnBrk="1" hangingPunct="1">
              <a:buFontTx/>
              <a:buAutoNum type="arabicPeriod"/>
            </a:pPr>
            <a:r>
              <a:rPr lang="en-US" smtClean="0"/>
              <a:t>Excess fluid volume.</a:t>
            </a:r>
          </a:p>
          <a:p>
            <a:pPr marL="457200" indent="-457200" eaLnBrk="1" hangingPunct="1">
              <a:buFontTx/>
              <a:buAutoNum type="arabicPeriod"/>
            </a:pPr>
            <a:r>
              <a:rPr lang="en-US" smtClean="0"/>
              <a:t>Decreased venous return.</a:t>
            </a:r>
          </a:p>
          <a:p>
            <a:pPr marL="457200" indent="-457200" eaLnBrk="1" hangingPunct="1">
              <a:buFontTx/>
              <a:buAutoNum type="arabicPeriod"/>
            </a:pPr>
            <a:r>
              <a:rPr lang="en-US" smtClean="0"/>
              <a:t>Edema.</a:t>
            </a:r>
          </a:p>
          <a:p>
            <a:pPr marL="457200" indent="-457200" eaLnBrk="1" hangingPunct="1">
              <a:buFontTx/>
              <a:buAutoNum type="arabicPeriod"/>
            </a:pPr>
            <a:r>
              <a:rPr lang="en-US" smtClean="0"/>
              <a:t>Unknown.</a:t>
            </a:r>
          </a:p>
          <a:p>
            <a:pPr marL="457200" indent="-457200" eaLnBrk="1" hangingPunct="1"/>
            <a:endParaRPr lang="en-US" smtClean="0"/>
          </a:p>
        </p:txBody>
      </p:sp>
      <p:sp>
        <p:nvSpPr>
          <p:cNvPr id="92164" name="Slide Number Placeholder 1"/>
          <p:cNvSpPr>
            <a:spLocks noGrp="1"/>
          </p:cNvSpPr>
          <p:nvPr>
            <p:ph type="sldNum" sz="quarter" idx="12"/>
          </p:nvPr>
        </p:nvSpPr>
        <p:spPr>
          <a:noFill/>
          <a:ln>
            <a:miter lim="800000"/>
            <a:headEnd/>
            <a:tailEnd/>
          </a:ln>
        </p:spPr>
        <p:txBody>
          <a:bodyPr/>
          <a:lstStyle/>
          <a:p>
            <a:fld id="{4B63B339-61FA-4E83-B392-166A062B1C2B}" type="slidenum">
              <a:rPr lang="ar-SA" smtClean="0">
                <a:latin typeface="Arial" charset="0"/>
                <a:cs typeface="Arial" charset="0"/>
              </a:rPr>
              <a:pPr/>
              <a:t>88</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ar-JO" smtClean="0"/>
          </a:p>
        </p:txBody>
      </p:sp>
      <p:sp>
        <p:nvSpPr>
          <p:cNvPr id="93187" name="Rectangle 3"/>
          <p:cNvSpPr>
            <a:spLocks noGrp="1" noChangeArrowheads="1"/>
          </p:cNvSpPr>
          <p:nvPr>
            <p:ph type="body" idx="1"/>
          </p:nvPr>
        </p:nvSpPr>
        <p:spPr/>
        <p:txBody>
          <a:bodyPr/>
          <a:lstStyle/>
          <a:p>
            <a:pPr marL="457200" indent="-457200" eaLnBrk="1" hangingPunct="1">
              <a:buFontTx/>
              <a:buNone/>
            </a:pPr>
            <a:r>
              <a:rPr lang="en-CA" b="1" smtClean="0"/>
              <a:t>2 is Correct.</a:t>
            </a:r>
            <a:r>
              <a:rPr lang="en-CA" b="1" i="1" smtClean="0"/>
              <a:t> </a:t>
            </a:r>
            <a:r>
              <a:rPr lang="en-CA" smtClean="0"/>
              <a:t> Because the venous return is impaired, fluid is static, resulting in swelling. Therefore, decreased venous return is the cause (etiology) of the problem.</a:t>
            </a:r>
          </a:p>
          <a:p>
            <a:pPr marL="457200" indent="-457200" eaLnBrk="1" hangingPunct="1"/>
            <a:endParaRPr lang="en-CA" smtClean="0"/>
          </a:p>
        </p:txBody>
      </p:sp>
      <p:sp>
        <p:nvSpPr>
          <p:cNvPr id="93188" name="Slide Number Placeholder 1"/>
          <p:cNvSpPr>
            <a:spLocks noGrp="1"/>
          </p:cNvSpPr>
          <p:nvPr>
            <p:ph type="sldNum" sz="quarter" idx="12"/>
          </p:nvPr>
        </p:nvSpPr>
        <p:spPr>
          <a:noFill/>
          <a:ln>
            <a:miter lim="800000"/>
            <a:headEnd/>
            <a:tailEnd/>
          </a:ln>
        </p:spPr>
        <p:txBody>
          <a:bodyPr/>
          <a:lstStyle/>
          <a:p>
            <a:fld id="{83717ABD-9020-41E5-86D5-8E6DEA4F53AE}" type="slidenum">
              <a:rPr lang="ar-SA" smtClean="0">
                <a:latin typeface="Arial" charset="0"/>
                <a:cs typeface="Arial" charset="0"/>
              </a:rPr>
              <a:pPr/>
              <a:t>89</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US" b="1" dirty="0" smtClean="0"/>
              <a:t>Attitudes that Foster Critical Thinking</a:t>
            </a:r>
          </a:p>
        </p:txBody>
      </p:sp>
      <p:sp>
        <p:nvSpPr>
          <p:cNvPr id="11267" name="Rectangle 5"/>
          <p:cNvSpPr>
            <a:spLocks noGrp="1" noChangeArrowheads="1"/>
          </p:cNvSpPr>
          <p:nvPr>
            <p:ph type="body" idx="1"/>
          </p:nvPr>
        </p:nvSpPr>
        <p:spPr/>
        <p:txBody>
          <a:bodyPr/>
          <a:lstStyle/>
          <a:p>
            <a:r>
              <a:rPr lang="en-US" sz="2800" dirty="0" smtClean="0"/>
              <a:t>Independence</a:t>
            </a:r>
          </a:p>
          <a:p>
            <a:r>
              <a:rPr lang="en-US" sz="2800" dirty="0" smtClean="0"/>
              <a:t>Fair-mindedness</a:t>
            </a:r>
          </a:p>
          <a:p>
            <a:r>
              <a:rPr lang="en-US" sz="2800" dirty="0" smtClean="0"/>
              <a:t>Insight into self</a:t>
            </a:r>
          </a:p>
          <a:p>
            <a:r>
              <a:rPr lang="en-US" sz="2800" dirty="0" smtClean="0"/>
              <a:t>Intellectual humility</a:t>
            </a:r>
          </a:p>
          <a:p>
            <a:r>
              <a:rPr lang="en-US" sz="2800" dirty="0" smtClean="0"/>
              <a:t>Intellectual courage</a:t>
            </a:r>
          </a:p>
          <a:p>
            <a:r>
              <a:rPr lang="ar-JO" sz="2800" dirty="0" smtClean="0"/>
              <a:t>استقلال </a:t>
            </a:r>
            <a:br>
              <a:rPr lang="ar-JO" sz="2800" dirty="0" smtClean="0"/>
            </a:br>
            <a:r>
              <a:rPr lang="ar-JO" sz="2800" dirty="0" smtClean="0"/>
              <a:t>عادل الأفق </a:t>
            </a:r>
            <a:br>
              <a:rPr lang="ar-JO" sz="2800" dirty="0" smtClean="0"/>
            </a:br>
            <a:r>
              <a:rPr lang="ar-JO" sz="2800" dirty="0" smtClean="0"/>
              <a:t>نظرة ثاقبة النفس </a:t>
            </a:r>
            <a:br>
              <a:rPr lang="ar-JO" sz="2800" dirty="0" smtClean="0"/>
            </a:br>
            <a:r>
              <a:rPr lang="ar-JO" sz="2800" dirty="0" smtClean="0"/>
              <a:t>التواضع الفكري </a:t>
            </a:r>
            <a:br>
              <a:rPr lang="ar-JO" sz="2800" dirty="0" smtClean="0"/>
            </a:br>
            <a:r>
              <a:rPr lang="ar-JO" sz="2800" dirty="0" smtClean="0"/>
              <a:t>الشجاعة الفكرية</a:t>
            </a:r>
          </a:p>
          <a:p>
            <a:endParaRPr lang="en-US" sz="2800"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endParaRPr lang="ar-JO" smtClean="0"/>
          </a:p>
        </p:txBody>
      </p:sp>
      <p:sp>
        <p:nvSpPr>
          <p:cNvPr id="94211" name="Rectangle 3"/>
          <p:cNvSpPr>
            <a:spLocks noGrp="1" noChangeArrowheads="1"/>
          </p:cNvSpPr>
          <p:nvPr>
            <p:ph type="body" idx="1"/>
          </p:nvPr>
        </p:nvSpPr>
        <p:spPr/>
        <p:txBody>
          <a:bodyPr/>
          <a:lstStyle/>
          <a:p>
            <a:pPr marL="457200" indent="-457200" eaLnBrk="1" hangingPunct="1">
              <a:buFontTx/>
              <a:buNone/>
            </a:pPr>
            <a:r>
              <a:rPr lang="en-US" smtClean="0"/>
              <a:t>Which of the following nursing diagnoses contains the proper components?</a:t>
            </a:r>
          </a:p>
          <a:p>
            <a:pPr marL="457200" indent="-457200" eaLnBrk="1" hangingPunct="1">
              <a:buFontTx/>
              <a:buNone/>
            </a:pPr>
            <a:endParaRPr lang="en-US" smtClean="0"/>
          </a:p>
          <a:p>
            <a:pPr marL="457200" indent="-457200" eaLnBrk="1" hangingPunct="1">
              <a:buFontTx/>
              <a:buAutoNum type="arabicPeriod"/>
            </a:pPr>
            <a:r>
              <a:rPr lang="en-US" smtClean="0"/>
              <a:t>Risk for caregiver role strain related to unpredictable illness course.</a:t>
            </a:r>
          </a:p>
          <a:p>
            <a:pPr marL="457200" indent="-457200" eaLnBrk="1" hangingPunct="1">
              <a:buFontTx/>
              <a:buAutoNum type="arabicPeriod"/>
            </a:pPr>
            <a:r>
              <a:rPr lang="en-US" smtClean="0"/>
              <a:t>Risk for falls related to tendency to collapse when having difficulty breathing.</a:t>
            </a:r>
          </a:p>
          <a:p>
            <a:pPr marL="457200" indent="-457200" eaLnBrk="1" hangingPunct="1">
              <a:buFontTx/>
              <a:buAutoNum type="arabicPeriod"/>
            </a:pPr>
            <a:r>
              <a:rPr lang="en-US" smtClean="0"/>
              <a:t>Decreased communication related to stroke.</a:t>
            </a:r>
          </a:p>
          <a:p>
            <a:pPr marL="457200" indent="-457200" eaLnBrk="1" hangingPunct="1">
              <a:buFontTx/>
              <a:buAutoNum type="arabicPeriod"/>
            </a:pPr>
            <a:r>
              <a:rPr lang="en-US" smtClean="0"/>
              <a:t>Sleep deprivation secondary to fatigue and a noisy environment.</a:t>
            </a:r>
          </a:p>
          <a:p>
            <a:pPr marL="457200" indent="-457200" eaLnBrk="1" hangingPunct="1">
              <a:buFontTx/>
              <a:buNone/>
            </a:pPr>
            <a:endParaRPr lang="en-US" smtClean="0"/>
          </a:p>
          <a:p>
            <a:pPr marL="457200" indent="-457200" eaLnBrk="1" hangingPunct="1"/>
            <a:endParaRPr lang="en-US" smtClean="0"/>
          </a:p>
        </p:txBody>
      </p:sp>
      <p:sp>
        <p:nvSpPr>
          <p:cNvPr id="94212" name="Slide Number Placeholder 1"/>
          <p:cNvSpPr>
            <a:spLocks noGrp="1"/>
          </p:cNvSpPr>
          <p:nvPr>
            <p:ph type="sldNum" sz="quarter" idx="12"/>
          </p:nvPr>
        </p:nvSpPr>
        <p:spPr>
          <a:noFill/>
          <a:ln>
            <a:miter lim="800000"/>
            <a:headEnd/>
            <a:tailEnd/>
          </a:ln>
        </p:spPr>
        <p:txBody>
          <a:bodyPr/>
          <a:lstStyle/>
          <a:p>
            <a:fld id="{4927E775-96CA-4441-AFFA-56FCFEB33BFF}" type="slidenum">
              <a:rPr lang="ar-SA" smtClean="0">
                <a:latin typeface="Arial" charset="0"/>
                <a:cs typeface="Arial" charset="0"/>
              </a:rPr>
              <a:pPr/>
              <a:t>90</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endParaRPr lang="ar-JO" smtClean="0"/>
          </a:p>
        </p:txBody>
      </p:sp>
      <p:sp>
        <p:nvSpPr>
          <p:cNvPr id="95235" name="Rectangle 3"/>
          <p:cNvSpPr>
            <a:spLocks noGrp="1" noChangeArrowheads="1"/>
          </p:cNvSpPr>
          <p:nvPr>
            <p:ph type="body" idx="1"/>
          </p:nvPr>
        </p:nvSpPr>
        <p:spPr/>
        <p:txBody>
          <a:bodyPr/>
          <a:lstStyle/>
          <a:p>
            <a:pPr marL="457200" indent="-457200" eaLnBrk="1" hangingPunct="1">
              <a:buFontTx/>
              <a:buNone/>
            </a:pPr>
            <a:r>
              <a:rPr lang="en-CA" b="1" smtClean="0"/>
              <a:t>1 is Correct.</a:t>
            </a:r>
            <a:r>
              <a:rPr lang="en-CA" b="1" i="1" smtClean="0"/>
              <a:t> </a:t>
            </a:r>
            <a:r>
              <a:rPr lang="en-CA" smtClean="0"/>
              <a:t> States the relationship between the stem (caregiver role strain) and the cause of the problem.</a:t>
            </a:r>
          </a:p>
          <a:p>
            <a:pPr marL="457200" indent="-457200" eaLnBrk="1" hangingPunct="1"/>
            <a:endParaRPr lang="en-CA" smtClean="0"/>
          </a:p>
        </p:txBody>
      </p:sp>
      <p:sp>
        <p:nvSpPr>
          <p:cNvPr id="95236" name="Slide Number Placeholder 1"/>
          <p:cNvSpPr>
            <a:spLocks noGrp="1"/>
          </p:cNvSpPr>
          <p:nvPr>
            <p:ph type="sldNum" sz="quarter" idx="12"/>
          </p:nvPr>
        </p:nvSpPr>
        <p:spPr>
          <a:noFill/>
          <a:ln>
            <a:miter lim="800000"/>
            <a:headEnd/>
            <a:tailEnd/>
          </a:ln>
        </p:spPr>
        <p:txBody>
          <a:bodyPr/>
          <a:lstStyle/>
          <a:p>
            <a:fld id="{9EBCD216-07D4-4E83-A97B-5A627E8E3744}" type="slidenum">
              <a:rPr lang="ar-SA" smtClean="0">
                <a:latin typeface="Arial" charset="0"/>
                <a:cs typeface="Arial" charset="0"/>
              </a:rPr>
              <a:pPr/>
              <a:t>91</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endParaRPr lang="ar-JO" smtClean="0"/>
          </a:p>
        </p:txBody>
      </p:sp>
      <p:sp>
        <p:nvSpPr>
          <p:cNvPr id="96259" name="Rectangle 3"/>
          <p:cNvSpPr>
            <a:spLocks noGrp="1" noChangeArrowheads="1"/>
          </p:cNvSpPr>
          <p:nvPr>
            <p:ph type="body" idx="1"/>
          </p:nvPr>
        </p:nvSpPr>
        <p:spPr/>
        <p:txBody>
          <a:bodyPr/>
          <a:lstStyle/>
          <a:p>
            <a:pPr marL="457200" indent="-457200" eaLnBrk="1" hangingPunct="1">
              <a:buFontTx/>
              <a:buNone/>
            </a:pPr>
            <a:r>
              <a:rPr lang="en-US" sz="2000" smtClean="0"/>
              <a:t>The client has a high-priority nursing diagnosis of </a:t>
            </a:r>
            <a:r>
              <a:rPr lang="en-US" sz="2000" i="1" smtClean="0"/>
              <a:t>Risk for Impaired Skin Integrity </a:t>
            </a:r>
            <a:r>
              <a:rPr lang="en-US" sz="2000" smtClean="0"/>
              <a:t>related to the need for several weeks of imposed bed rest. The nurse evaluates the client after 1 week and finds the skin integrity is not impaired. When the care plan is reviewed, the nurse should perform which of the following?</a:t>
            </a:r>
          </a:p>
          <a:p>
            <a:pPr marL="457200" indent="-457200" eaLnBrk="1" hangingPunct="1">
              <a:buFontTx/>
              <a:buNone/>
            </a:pPr>
            <a:endParaRPr lang="en-US" sz="2000" smtClean="0"/>
          </a:p>
          <a:p>
            <a:pPr marL="457200" indent="-457200" eaLnBrk="1" hangingPunct="1">
              <a:buFontTx/>
              <a:buAutoNum type="arabicPeriod"/>
            </a:pPr>
            <a:r>
              <a:rPr lang="en-US" sz="1800" smtClean="0"/>
              <a:t>Delete the diagnosis since the problem has not occurred.</a:t>
            </a:r>
          </a:p>
          <a:p>
            <a:pPr marL="457200" indent="-457200" eaLnBrk="1" hangingPunct="1">
              <a:buFontTx/>
              <a:buAutoNum type="arabicPeriod"/>
            </a:pPr>
            <a:r>
              <a:rPr lang="en-US" sz="1800" smtClean="0"/>
              <a:t>Keep the diagnosis since the risk factors are still present.</a:t>
            </a:r>
          </a:p>
          <a:p>
            <a:pPr marL="457200" indent="-457200" eaLnBrk="1" hangingPunct="1">
              <a:buFontTx/>
              <a:buAutoNum type="arabicPeriod"/>
            </a:pPr>
            <a:r>
              <a:rPr lang="en-US" sz="1800" smtClean="0"/>
              <a:t>Modify the nursing diagnosis to </a:t>
            </a:r>
            <a:r>
              <a:rPr lang="en-US" sz="1800" i="1" smtClean="0"/>
              <a:t>Impaired Mobility.</a:t>
            </a:r>
          </a:p>
          <a:p>
            <a:pPr marL="457200" indent="-457200" eaLnBrk="1" hangingPunct="1">
              <a:buFontTx/>
              <a:buAutoNum type="arabicPeriod"/>
            </a:pPr>
            <a:r>
              <a:rPr lang="en-US" sz="1800" smtClean="0"/>
              <a:t>Demote the nursing diagnosis to a lower priority.</a:t>
            </a:r>
          </a:p>
          <a:p>
            <a:pPr marL="457200" indent="-457200" eaLnBrk="1" hangingPunct="1">
              <a:buFontTx/>
              <a:buNone/>
            </a:pPr>
            <a:endParaRPr lang="en-US" sz="1800" smtClean="0"/>
          </a:p>
          <a:p>
            <a:pPr marL="457200" indent="-457200" eaLnBrk="1" hangingPunct="1"/>
            <a:endParaRPr lang="en-US" sz="2000" smtClean="0"/>
          </a:p>
        </p:txBody>
      </p:sp>
      <p:sp>
        <p:nvSpPr>
          <p:cNvPr id="96260" name="Slide Number Placeholder 1"/>
          <p:cNvSpPr>
            <a:spLocks noGrp="1"/>
          </p:cNvSpPr>
          <p:nvPr>
            <p:ph type="sldNum" sz="quarter" idx="12"/>
          </p:nvPr>
        </p:nvSpPr>
        <p:spPr>
          <a:noFill/>
          <a:ln>
            <a:miter lim="800000"/>
            <a:headEnd/>
            <a:tailEnd/>
          </a:ln>
        </p:spPr>
        <p:txBody>
          <a:bodyPr/>
          <a:lstStyle/>
          <a:p>
            <a:fld id="{A285207B-9CED-49FB-8F7A-F9AB8C040609}" type="slidenum">
              <a:rPr lang="ar-SA" smtClean="0">
                <a:latin typeface="Arial" charset="0"/>
                <a:cs typeface="Arial" charset="0"/>
              </a:rPr>
              <a:pPr/>
              <a:t>92</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endParaRPr lang="ar-JO" smtClean="0"/>
          </a:p>
        </p:txBody>
      </p:sp>
      <p:sp>
        <p:nvSpPr>
          <p:cNvPr id="97283" name="Rectangle 3"/>
          <p:cNvSpPr>
            <a:spLocks noGrp="1" noChangeArrowheads="1"/>
          </p:cNvSpPr>
          <p:nvPr>
            <p:ph type="body" idx="1"/>
          </p:nvPr>
        </p:nvSpPr>
        <p:spPr/>
        <p:txBody>
          <a:bodyPr/>
          <a:lstStyle/>
          <a:p>
            <a:pPr eaLnBrk="1" hangingPunct="1">
              <a:buFontTx/>
              <a:buNone/>
            </a:pPr>
            <a:r>
              <a:rPr lang="en-CA" b="1" smtClean="0"/>
              <a:t>2 is Correct</a:t>
            </a:r>
            <a:r>
              <a:rPr lang="en-CA" b="1" i="1" smtClean="0"/>
              <a:t>.</a:t>
            </a:r>
            <a:r>
              <a:rPr lang="en-CA" smtClean="0"/>
              <a:t> The risk factors are still present so the diagnosis is still valid.</a:t>
            </a:r>
            <a:endParaRPr lang="en-US" smtClean="0"/>
          </a:p>
        </p:txBody>
      </p:sp>
      <p:sp>
        <p:nvSpPr>
          <p:cNvPr id="97284" name="Slide Number Placeholder 1"/>
          <p:cNvSpPr>
            <a:spLocks noGrp="1"/>
          </p:cNvSpPr>
          <p:nvPr>
            <p:ph type="sldNum" sz="quarter" idx="12"/>
          </p:nvPr>
        </p:nvSpPr>
        <p:spPr>
          <a:noFill/>
          <a:ln>
            <a:miter lim="800000"/>
            <a:headEnd/>
            <a:tailEnd/>
          </a:ln>
        </p:spPr>
        <p:txBody>
          <a:bodyPr/>
          <a:lstStyle/>
          <a:p>
            <a:fld id="{AE9EAD15-C52E-453D-9C58-DAF4B1367F10}" type="slidenum">
              <a:rPr lang="ar-SA" smtClean="0">
                <a:latin typeface="Arial" charset="0"/>
                <a:cs typeface="Arial" charset="0"/>
              </a:rPr>
              <a:pPr/>
              <a:t>93</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endParaRPr lang="ar-JO" smtClean="0"/>
          </a:p>
        </p:txBody>
      </p:sp>
      <p:sp>
        <p:nvSpPr>
          <p:cNvPr id="98307" name="Content Placeholder 2"/>
          <p:cNvSpPr>
            <a:spLocks noGrp="1"/>
          </p:cNvSpPr>
          <p:nvPr>
            <p:ph idx="1"/>
          </p:nvPr>
        </p:nvSpPr>
        <p:spPr/>
        <p:txBody>
          <a:bodyPr/>
          <a:lstStyle/>
          <a:p>
            <a:r>
              <a:rPr lang="en-US" smtClean="0"/>
              <a:t>The nurse in charge identifies a patient's responses to actual or potential health problems during which step of the nursing process?</a:t>
            </a:r>
            <a:br>
              <a:rPr lang="en-US" smtClean="0"/>
            </a:br>
            <a:r>
              <a:rPr lang="en-US" smtClean="0"/>
              <a:t/>
            </a:r>
            <a:br>
              <a:rPr lang="en-US" smtClean="0"/>
            </a:br>
            <a:r>
              <a:rPr lang="en-US" smtClean="0"/>
              <a:t>A. Assessing</a:t>
            </a:r>
            <a:br>
              <a:rPr lang="en-US" smtClean="0"/>
            </a:br>
            <a:r>
              <a:rPr lang="en-US" smtClean="0"/>
              <a:t>B. Diagnosing </a:t>
            </a:r>
            <a:br>
              <a:rPr lang="en-US" smtClean="0"/>
            </a:br>
            <a:r>
              <a:rPr lang="en-US" smtClean="0"/>
              <a:t>C. Planning</a:t>
            </a:r>
            <a:br>
              <a:rPr lang="en-US" smtClean="0"/>
            </a:br>
            <a:r>
              <a:rPr lang="en-US" smtClean="0"/>
              <a:t>D. Evaluating </a:t>
            </a:r>
          </a:p>
          <a:p>
            <a:endParaRPr lang="ar-JO" smtClean="0"/>
          </a:p>
        </p:txBody>
      </p:sp>
      <p:sp>
        <p:nvSpPr>
          <p:cNvPr id="98308" name="Slide Number Placeholder 3"/>
          <p:cNvSpPr>
            <a:spLocks noGrp="1"/>
          </p:cNvSpPr>
          <p:nvPr>
            <p:ph type="sldNum" sz="quarter" idx="12"/>
          </p:nvPr>
        </p:nvSpPr>
        <p:spPr>
          <a:noFill/>
          <a:ln>
            <a:miter lim="800000"/>
            <a:headEnd/>
            <a:tailEnd/>
          </a:ln>
        </p:spPr>
        <p:txBody>
          <a:bodyPr/>
          <a:lstStyle/>
          <a:p>
            <a:fld id="{A5445ABA-6A9B-4571-94F7-9D74D36049F5}" type="slidenum">
              <a:rPr lang="ar-SA" smtClean="0">
                <a:latin typeface="Arial" charset="0"/>
                <a:cs typeface="Arial" charset="0"/>
              </a:rPr>
              <a:pPr/>
              <a:t>94</a:t>
            </a:fld>
            <a:endParaRPr lang="en-US" smtClean="0">
              <a:latin typeface="Arial" charset="0"/>
              <a:cs typeface="Arial" charset="0"/>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endParaRPr lang="ar-JO" smtClean="0"/>
          </a:p>
        </p:txBody>
      </p:sp>
      <p:sp>
        <p:nvSpPr>
          <p:cNvPr id="99331" name="Content Placeholder 2"/>
          <p:cNvSpPr>
            <a:spLocks noGrp="1"/>
          </p:cNvSpPr>
          <p:nvPr>
            <p:ph idx="1"/>
          </p:nvPr>
        </p:nvSpPr>
        <p:spPr/>
        <p:txBody>
          <a:bodyPr/>
          <a:lstStyle/>
          <a:p>
            <a:r>
              <a:rPr lang="en-US" smtClean="0"/>
              <a:t>A female patient is diagnosed with deep-vein thrombosis. Which nursing diagnosis should receive the highest priority at this time?</a:t>
            </a:r>
            <a:br>
              <a:rPr lang="en-US" smtClean="0"/>
            </a:br>
            <a:r>
              <a:rPr lang="en-US" smtClean="0"/>
              <a:t/>
            </a:r>
            <a:br>
              <a:rPr lang="en-US" smtClean="0"/>
            </a:br>
            <a:r>
              <a:rPr lang="en-US" smtClean="0"/>
              <a:t>A. Impaired gas exchange related to increased blood flow</a:t>
            </a:r>
            <a:br>
              <a:rPr lang="en-US" smtClean="0"/>
            </a:br>
            <a:r>
              <a:rPr lang="en-US" smtClean="0"/>
              <a:t>B. Fluid volume excess related to peripheral vascular disease</a:t>
            </a:r>
            <a:br>
              <a:rPr lang="en-US" smtClean="0"/>
            </a:br>
            <a:r>
              <a:rPr lang="en-US" smtClean="0"/>
              <a:t>C. Risk for injury related to edema</a:t>
            </a:r>
            <a:br>
              <a:rPr lang="en-US" smtClean="0"/>
            </a:br>
            <a:r>
              <a:rPr lang="en-US" smtClean="0"/>
              <a:t>D. Altered peripheral tissue perfusion related to venous congestion </a:t>
            </a:r>
          </a:p>
          <a:p>
            <a:endParaRPr lang="ar-JO" smtClean="0"/>
          </a:p>
        </p:txBody>
      </p:sp>
      <p:sp>
        <p:nvSpPr>
          <p:cNvPr id="99332" name="Slide Number Placeholder 3"/>
          <p:cNvSpPr>
            <a:spLocks noGrp="1"/>
          </p:cNvSpPr>
          <p:nvPr>
            <p:ph type="sldNum" sz="quarter" idx="12"/>
          </p:nvPr>
        </p:nvSpPr>
        <p:spPr>
          <a:noFill/>
          <a:ln>
            <a:miter lim="800000"/>
            <a:headEnd/>
            <a:tailEnd/>
          </a:ln>
        </p:spPr>
        <p:txBody>
          <a:bodyPr/>
          <a:lstStyle/>
          <a:p>
            <a:fld id="{FE37E19B-53A5-4C20-BF2C-250757245D0C}" type="slidenum">
              <a:rPr lang="ar-SA" smtClean="0">
                <a:latin typeface="Arial" charset="0"/>
                <a:cs typeface="Arial" charset="0"/>
              </a:rPr>
              <a:pPr/>
              <a:t>95</a:t>
            </a:fld>
            <a:endParaRPr lang="en-US" smtClean="0">
              <a:latin typeface="Arial" charset="0"/>
              <a:cs typeface="Arial" charset="0"/>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endParaRPr lang="ar-JO" smtClean="0"/>
          </a:p>
        </p:txBody>
      </p:sp>
      <p:sp>
        <p:nvSpPr>
          <p:cNvPr id="100355" name="Content Placeholder 2"/>
          <p:cNvSpPr>
            <a:spLocks noGrp="1"/>
          </p:cNvSpPr>
          <p:nvPr>
            <p:ph idx="1"/>
          </p:nvPr>
        </p:nvSpPr>
        <p:spPr/>
        <p:txBody>
          <a:bodyPr/>
          <a:lstStyle/>
          <a:p>
            <a:r>
              <a:rPr lang="en-US" smtClean="0"/>
              <a:t>A nurse is revising a client's care plan. During which step of the nursing process does such a revision take place?</a:t>
            </a:r>
            <a:br>
              <a:rPr lang="en-US" smtClean="0"/>
            </a:br>
            <a:r>
              <a:rPr lang="en-US" smtClean="0"/>
              <a:t/>
            </a:r>
            <a:br>
              <a:rPr lang="en-US" smtClean="0"/>
            </a:br>
            <a:r>
              <a:rPr lang="en-US" smtClean="0"/>
              <a:t>A. Assessment</a:t>
            </a:r>
            <a:br>
              <a:rPr lang="en-US" smtClean="0"/>
            </a:br>
            <a:r>
              <a:rPr lang="en-US" smtClean="0"/>
              <a:t>B. Planning</a:t>
            </a:r>
            <a:br>
              <a:rPr lang="en-US" smtClean="0"/>
            </a:br>
            <a:r>
              <a:rPr lang="en-US" smtClean="0"/>
              <a:t>C. Implementation </a:t>
            </a:r>
            <a:br>
              <a:rPr lang="en-US" smtClean="0"/>
            </a:br>
            <a:r>
              <a:rPr lang="en-US" smtClean="0"/>
              <a:t>D. Evaluation </a:t>
            </a:r>
          </a:p>
          <a:p>
            <a:endParaRPr lang="ar-JO" smtClean="0"/>
          </a:p>
        </p:txBody>
      </p:sp>
      <p:sp>
        <p:nvSpPr>
          <p:cNvPr id="100356" name="Slide Number Placeholder 3"/>
          <p:cNvSpPr>
            <a:spLocks noGrp="1"/>
          </p:cNvSpPr>
          <p:nvPr>
            <p:ph type="sldNum" sz="quarter" idx="12"/>
          </p:nvPr>
        </p:nvSpPr>
        <p:spPr>
          <a:noFill/>
          <a:ln>
            <a:miter lim="800000"/>
            <a:headEnd/>
            <a:tailEnd/>
          </a:ln>
        </p:spPr>
        <p:txBody>
          <a:bodyPr/>
          <a:lstStyle/>
          <a:p>
            <a:fld id="{616DB862-5988-457F-B278-2FFF789EF6C3}" type="slidenum">
              <a:rPr lang="ar-SA" smtClean="0">
                <a:latin typeface="Arial" charset="0"/>
                <a:cs typeface="Arial" charset="0"/>
              </a:rPr>
              <a:pPr/>
              <a:t>96</a:t>
            </a:fld>
            <a:endParaRPr lang="en-US" smtClean="0">
              <a:latin typeface="Arial" charset="0"/>
              <a:cs typeface="Arial" charset="0"/>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endParaRPr lang="ar-JO" smtClean="0"/>
          </a:p>
        </p:txBody>
      </p:sp>
      <p:sp>
        <p:nvSpPr>
          <p:cNvPr id="101379" name="Content Placeholder 2"/>
          <p:cNvSpPr>
            <a:spLocks noGrp="1"/>
          </p:cNvSpPr>
          <p:nvPr>
            <p:ph idx="1"/>
          </p:nvPr>
        </p:nvSpPr>
        <p:spPr/>
        <p:txBody>
          <a:bodyPr/>
          <a:lstStyle/>
          <a:p>
            <a:r>
              <a:rPr lang="en-US" smtClean="0"/>
              <a:t>Which intervention should the nurse in charge try first for a client that exhibits signs of sleep disturbance?</a:t>
            </a:r>
            <a:br>
              <a:rPr lang="en-US" smtClean="0"/>
            </a:br>
            <a:r>
              <a:rPr lang="en-US" smtClean="0"/>
              <a:t/>
            </a:r>
            <a:br>
              <a:rPr lang="en-US" smtClean="0"/>
            </a:br>
            <a:r>
              <a:rPr lang="en-US" smtClean="0"/>
              <a:t>A. Administer sleeping medication before bedtime</a:t>
            </a:r>
            <a:br>
              <a:rPr lang="en-US" smtClean="0"/>
            </a:br>
            <a:r>
              <a:rPr lang="en-US" smtClean="0"/>
              <a:t>B. Ask the client each morning to describe the quantity of sleep the night before</a:t>
            </a:r>
            <a:br>
              <a:rPr lang="en-US" smtClean="0"/>
            </a:br>
            <a:r>
              <a:rPr lang="en-US" smtClean="0"/>
              <a:t>C. Teach the client relaxation techniques, such as guided imagery and progressive muscle relaxation</a:t>
            </a:r>
            <a:br>
              <a:rPr lang="en-US" smtClean="0"/>
            </a:br>
            <a:r>
              <a:rPr lang="en-US" smtClean="0"/>
              <a:t>D. Provide the client normal sleep aids, such as pillows, back rubs, and snacks </a:t>
            </a:r>
          </a:p>
          <a:p>
            <a:endParaRPr lang="ar-JO" smtClean="0"/>
          </a:p>
        </p:txBody>
      </p:sp>
      <p:sp>
        <p:nvSpPr>
          <p:cNvPr id="101380" name="Slide Number Placeholder 3"/>
          <p:cNvSpPr>
            <a:spLocks noGrp="1"/>
          </p:cNvSpPr>
          <p:nvPr>
            <p:ph type="sldNum" sz="quarter" idx="12"/>
          </p:nvPr>
        </p:nvSpPr>
        <p:spPr>
          <a:noFill/>
          <a:ln>
            <a:miter lim="800000"/>
            <a:headEnd/>
            <a:tailEnd/>
          </a:ln>
        </p:spPr>
        <p:txBody>
          <a:bodyPr/>
          <a:lstStyle/>
          <a:p>
            <a:fld id="{15F51F00-4366-4249-8BCB-2FB7B75504EA}" type="slidenum">
              <a:rPr lang="ar-SA" smtClean="0">
                <a:latin typeface="Arial" charset="0"/>
                <a:cs typeface="Arial" charset="0"/>
              </a:rPr>
              <a:pPr/>
              <a:t>97</a:t>
            </a:fld>
            <a:endParaRPr lang="en-US" smtClean="0">
              <a:latin typeface="Arial" charset="0"/>
              <a:cs typeface="Arial" charset="0"/>
            </a:endParaRP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endParaRPr lang="ar-JO" smtClean="0"/>
          </a:p>
        </p:txBody>
      </p:sp>
      <p:sp>
        <p:nvSpPr>
          <p:cNvPr id="102403" name="Content Placeholder 2"/>
          <p:cNvSpPr>
            <a:spLocks noGrp="1"/>
          </p:cNvSpPr>
          <p:nvPr>
            <p:ph idx="1"/>
          </p:nvPr>
        </p:nvSpPr>
        <p:spPr/>
        <p:txBody>
          <a:bodyPr/>
          <a:lstStyle/>
          <a:p>
            <a:r>
              <a:rPr lang="en-US" smtClean="0"/>
              <a:t>Using Maslow's hierarchy of needs, a nurse assigns the highest priority to which client need?</a:t>
            </a:r>
            <a:br>
              <a:rPr lang="en-US" smtClean="0"/>
            </a:br>
            <a:r>
              <a:rPr lang="en-US" smtClean="0"/>
              <a:t/>
            </a:r>
            <a:br>
              <a:rPr lang="en-US" smtClean="0"/>
            </a:br>
            <a:r>
              <a:rPr lang="en-US" smtClean="0"/>
              <a:t>A. Elimination </a:t>
            </a:r>
            <a:br>
              <a:rPr lang="en-US" smtClean="0"/>
            </a:br>
            <a:r>
              <a:rPr lang="en-US" smtClean="0"/>
              <a:t>B. Security </a:t>
            </a:r>
            <a:br>
              <a:rPr lang="en-US" smtClean="0"/>
            </a:br>
            <a:r>
              <a:rPr lang="en-US" smtClean="0"/>
              <a:t>C. Safety</a:t>
            </a:r>
            <a:br>
              <a:rPr lang="en-US" smtClean="0"/>
            </a:br>
            <a:r>
              <a:rPr lang="en-US" smtClean="0"/>
              <a:t>D. Belonging </a:t>
            </a:r>
          </a:p>
          <a:p>
            <a:endParaRPr lang="ar-JO" smtClean="0"/>
          </a:p>
        </p:txBody>
      </p:sp>
      <p:sp>
        <p:nvSpPr>
          <p:cNvPr id="102404" name="Slide Number Placeholder 3"/>
          <p:cNvSpPr>
            <a:spLocks noGrp="1"/>
          </p:cNvSpPr>
          <p:nvPr>
            <p:ph type="sldNum" sz="quarter" idx="12"/>
          </p:nvPr>
        </p:nvSpPr>
        <p:spPr>
          <a:noFill/>
          <a:ln>
            <a:miter lim="800000"/>
            <a:headEnd/>
            <a:tailEnd/>
          </a:ln>
        </p:spPr>
        <p:txBody>
          <a:bodyPr/>
          <a:lstStyle/>
          <a:p>
            <a:fld id="{52279D7D-9D79-4C6D-B19D-6A095DE941D7}" type="slidenum">
              <a:rPr lang="ar-SA" smtClean="0">
                <a:latin typeface="Arial" charset="0"/>
                <a:cs typeface="Arial" charset="0"/>
              </a:rPr>
              <a:pPr/>
              <a:t>98</a:t>
            </a:fld>
            <a:endParaRPr lang="en-US" smtClean="0">
              <a:latin typeface="Arial" charset="0"/>
              <a:cs typeface="Arial" charset="0"/>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endParaRPr lang="ar-JO" smtClean="0"/>
          </a:p>
        </p:txBody>
      </p:sp>
      <p:sp>
        <p:nvSpPr>
          <p:cNvPr id="103427" name="Content Placeholder 2"/>
          <p:cNvSpPr>
            <a:spLocks noGrp="1"/>
          </p:cNvSpPr>
          <p:nvPr>
            <p:ph idx="1"/>
          </p:nvPr>
        </p:nvSpPr>
        <p:spPr/>
        <p:txBody>
          <a:bodyPr/>
          <a:lstStyle/>
          <a:p>
            <a:r>
              <a:rPr lang="en-US" smtClean="0"/>
              <a:t>When two nursing diagnoses appear closely related, what should the nurse do first to determine which diagnosis most accurately reflects the needs of a patient?</a:t>
            </a:r>
            <a:br>
              <a:rPr lang="en-US" smtClean="0"/>
            </a:br>
            <a:r>
              <a:rPr lang="en-US" smtClean="0"/>
              <a:t/>
            </a:r>
            <a:br>
              <a:rPr lang="en-US" smtClean="0"/>
            </a:br>
            <a:r>
              <a:rPr lang="en-US" smtClean="0"/>
              <a:t>A. Reassess the patient</a:t>
            </a:r>
            <a:br>
              <a:rPr lang="en-US" smtClean="0"/>
            </a:br>
            <a:r>
              <a:rPr lang="en-US" smtClean="0"/>
              <a:t>B. Examine the related to factors</a:t>
            </a:r>
            <a:br>
              <a:rPr lang="en-US" smtClean="0"/>
            </a:br>
            <a:r>
              <a:rPr lang="en-US" smtClean="0"/>
              <a:t>C. Analyze the secondary to factors</a:t>
            </a:r>
            <a:br>
              <a:rPr lang="en-US" smtClean="0"/>
            </a:br>
            <a:r>
              <a:rPr lang="en-US" smtClean="0"/>
              <a:t>D. Review the defining characteristics </a:t>
            </a:r>
          </a:p>
          <a:p>
            <a:endParaRPr lang="ar-JO" smtClean="0"/>
          </a:p>
        </p:txBody>
      </p:sp>
      <p:sp>
        <p:nvSpPr>
          <p:cNvPr id="103428" name="Slide Number Placeholder 3"/>
          <p:cNvSpPr>
            <a:spLocks noGrp="1"/>
          </p:cNvSpPr>
          <p:nvPr>
            <p:ph type="sldNum" sz="quarter" idx="12"/>
          </p:nvPr>
        </p:nvSpPr>
        <p:spPr>
          <a:noFill/>
          <a:ln>
            <a:miter lim="800000"/>
            <a:headEnd/>
            <a:tailEnd/>
          </a:ln>
        </p:spPr>
        <p:txBody>
          <a:bodyPr/>
          <a:lstStyle/>
          <a:p>
            <a:fld id="{D01BB387-FE9D-4032-9546-1F680FDC3F57}" type="slidenum">
              <a:rPr lang="ar-SA" smtClean="0">
                <a:latin typeface="Arial" charset="0"/>
                <a:cs typeface="Arial" charset="0"/>
              </a:rPr>
              <a:pPr/>
              <a:t>99</a:t>
            </a:fld>
            <a:endParaRPr lang="en-US" smtClean="0">
              <a:latin typeface="Arial" charset="0"/>
              <a:cs typeface="Arial"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theme1.xml><?xml version="1.0" encoding="utf-8"?>
<a:theme xmlns:a="http://schemas.openxmlformats.org/drawingml/2006/main" name="ind_0083_slide">
  <a:themeElements>
    <a:clrScheme name="ind_0083_slid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ind_0083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ind_0083_slide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ind_0083_slid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ind_0083_slide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ind_0083_slide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ind_0083_slide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ind_0083_slide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ind_0083_slide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ind_0083_slide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ind_0083_slide</Template>
  <TotalTime>2456</TotalTime>
  <Words>3401</Words>
  <Application>Microsoft Office PowerPoint</Application>
  <PresentationFormat>On-screen Show (4:3)</PresentationFormat>
  <Paragraphs>586</Paragraphs>
  <Slides>104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104</vt:i4>
      </vt:variant>
    </vt:vector>
  </HeadingPairs>
  <TitlesOfParts>
    <vt:vector size="109" baseType="lpstr">
      <vt:lpstr>Arial</vt:lpstr>
      <vt:lpstr>Times</vt:lpstr>
      <vt:lpstr>ＭＳ Ｐゴシック</vt:lpstr>
      <vt:lpstr>Wingdings</vt:lpstr>
      <vt:lpstr>ind_0083_slide</vt:lpstr>
      <vt:lpstr> </vt:lpstr>
      <vt:lpstr>Learning Outcomes</vt:lpstr>
      <vt:lpstr>Learning Outcomes (cont’d)</vt:lpstr>
      <vt:lpstr>Critical Thinking</vt:lpstr>
      <vt:lpstr>Critical Thinking (cont’d)</vt:lpstr>
      <vt:lpstr>Critical Thinking Skills</vt:lpstr>
      <vt:lpstr>Techniques in Critical Thinking</vt:lpstr>
      <vt:lpstr>Techniques in Critical Thinking (cont’d)</vt:lpstr>
      <vt:lpstr>Attitudes that Foster Critical Thinking</vt:lpstr>
      <vt:lpstr>Attitudes that Foster Critical Thinking (cont'd)</vt:lpstr>
      <vt:lpstr>Box 10-2   Personal Critical Thinking Indicators: Behaviors Demonstrating CT Characteristics and Attitudes</vt:lpstr>
      <vt:lpstr>Critical Thinking and Nursing</vt:lpstr>
      <vt:lpstr>The Nursing Process</vt:lpstr>
      <vt:lpstr>Problem-Solving Process</vt:lpstr>
      <vt:lpstr>Decision-Making Process</vt:lpstr>
      <vt:lpstr>Decision-Making Process (cont'd)</vt:lpstr>
      <vt:lpstr>The Nursing Process </vt:lpstr>
      <vt:lpstr>Assessing</vt:lpstr>
      <vt:lpstr>Diagnosing</vt:lpstr>
      <vt:lpstr>Planning</vt:lpstr>
      <vt:lpstr>Implementing</vt:lpstr>
      <vt:lpstr>Evaluating</vt:lpstr>
      <vt:lpstr>Characteristics of the  Nursing Process </vt:lpstr>
      <vt:lpstr>Characteristics of the  Nursing Process</vt:lpstr>
      <vt:lpstr>Types of Assessments</vt:lpstr>
      <vt:lpstr>Slide 26</vt:lpstr>
      <vt:lpstr>Slide 27</vt:lpstr>
      <vt:lpstr>Assessment Activities</vt:lpstr>
      <vt:lpstr>Slide 29</vt:lpstr>
      <vt:lpstr>Subjective Data</vt:lpstr>
      <vt:lpstr>Objective Data</vt:lpstr>
      <vt:lpstr>Sources of Data</vt:lpstr>
      <vt:lpstr>Methods of Data Collection</vt:lpstr>
      <vt:lpstr>Methods of Data Collection</vt:lpstr>
      <vt:lpstr>Methods of Data Collection</vt:lpstr>
      <vt:lpstr>Closed and Open-ended Questions </vt:lpstr>
      <vt:lpstr>Nursing diagnosis</vt:lpstr>
      <vt:lpstr>NURSING DIAGNOSIS VS. MEDICAL DIAGNOSIS</vt:lpstr>
      <vt:lpstr>Nursing Diagnosis</vt:lpstr>
      <vt:lpstr>Actual Diagnosis</vt:lpstr>
      <vt:lpstr>Risk Diagnosis </vt:lpstr>
      <vt:lpstr>Wellness Diagnosis </vt:lpstr>
      <vt:lpstr>  Possible Diagnosis </vt:lpstr>
      <vt:lpstr> Syndrome Diagnosis </vt:lpstr>
      <vt:lpstr>Components of a Nursing Diagnosis</vt:lpstr>
      <vt:lpstr>Problem Statement (Diagnostic Label)</vt:lpstr>
      <vt:lpstr>                       Etiology (Related Factors and Risk Factors) </vt:lpstr>
      <vt:lpstr>Defining Characteristics </vt:lpstr>
      <vt:lpstr>   </vt:lpstr>
      <vt:lpstr>Slide 50</vt:lpstr>
      <vt:lpstr>Slide 51</vt:lpstr>
      <vt:lpstr>Slide 52</vt:lpstr>
      <vt:lpstr>Variations</vt:lpstr>
      <vt:lpstr>Slide 54</vt:lpstr>
      <vt:lpstr>Slide 55</vt:lpstr>
      <vt:lpstr>Slide 56</vt:lpstr>
      <vt:lpstr>Slide 57</vt:lpstr>
      <vt:lpstr>Slide 58</vt:lpstr>
      <vt:lpstr>Slide 59</vt:lpstr>
      <vt:lpstr>To improve diagnostic reasoning and avoid diagnostic reasoning errors</vt:lpstr>
      <vt:lpstr>Slide 61</vt:lpstr>
      <vt:lpstr>Slide 62</vt:lpstr>
      <vt:lpstr>Planning</vt:lpstr>
      <vt:lpstr>Guidelines for Writing Nursing Care Plans</vt:lpstr>
      <vt:lpstr>Identify factors that the nurse must consider when setting priorities.</vt:lpstr>
      <vt:lpstr>Slide 66</vt:lpstr>
      <vt:lpstr>Factors to Consider When Setting Priorities</vt:lpstr>
      <vt:lpstr>Describe the relationship of goals/desired outcomes to the nursing diagnoses.</vt:lpstr>
      <vt:lpstr>Guidelines for writing goals/desired outcomes</vt:lpstr>
      <vt:lpstr>Slide 70</vt:lpstr>
      <vt:lpstr>Guidelines for Writing Goal/Outcome Statements</vt:lpstr>
      <vt:lpstr>Slide 72</vt:lpstr>
      <vt:lpstr>Nursing Intervention</vt:lpstr>
      <vt:lpstr>Types of Nursing Interventions</vt:lpstr>
      <vt:lpstr>Slide 75</vt:lpstr>
      <vt:lpstr>Slide 76</vt:lpstr>
      <vt:lpstr>Criteria for Choosing Appropriate Intervention</vt:lpstr>
      <vt:lpstr>The process of implementing phase</vt:lpstr>
      <vt:lpstr>Evaluation</vt:lpstr>
      <vt:lpstr>Difference between assessment and evaluation</vt:lpstr>
      <vt:lpstr>Components of the Evaluation Process</vt:lpstr>
      <vt:lpstr>Questions</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Nursing Process</dc:title>
  <dc:creator>WINDOWS 7</dc:creator>
  <cp:lastModifiedBy>ealsaleh</cp:lastModifiedBy>
  <cp:revision>70</cp:revision>
  <dcterms:created xsi:type="dcterms:W3CDTF">2010-01-10T00:45:17Z</dcterms:created>
  <dcterms:modified xsi:type="dcterms:W3CDTF">2015-10-28T12:07:59Z</dcterms:modified>
</cp:coreProperties>
</file>